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8" r:id="rId2"/>
    <p:sldId id="334" r:id="rId3"/>
    <p:sldId id="290" r:id="rId4"/>
    <p:sldId id="291" r:id="rId5"/>
    <p:sldId id="322" r:id="rId6"/>
    <p:sldId id="294" r:id="rId7"/>
    <p:sldId id="319" r:id="rId8"/>
    <p:sldId id="317" r:id="rId9"/>
    <p:sldId id="318" r:id="rId10"/>
    <p:sldId id="323" r:id="rId11"/>
    <p:sldId id="311" r:id="rId12"/>
    <p:sldId id="332" r:id="rId13"/>
    <p:sldId id="296" r:id="rId14"/>
    <p:sldId id="324" r:id="rId15"/>
    <p:sldId id="326" r:id="rId16"/>
    <p:sldId id="327" r:id="rId17"/>
    <p:sldId id="312" r:id="rId18"/>
    <p:sldId id="314" r:id="rId19"/>
    <p:sldId id="307" r:id="rId20"/>
    <p:sldId id="308" r:id="rId21"/>
    <p:sldId id="309" r:id="rId22"/>
    <p:sldId id="360" r:id="rId23"/>
    <p:sldId id="361" r:id="rId24"/>
    <p:sldId id="362" r:id="rId25"/>
    <p:sldId id="363" r:id="rId26"/>
    <p:sldId id="364" r:id="rId27"/>
    <p:sldId id="359" r:id="rId28"/>
  </p:sldIdLst>
  <p:sldSz cx="9144000" cy="6858000" type="screen4x3"/>
  <p:notesSz cx="7010400" cy="939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1B36"/>
    <a:srgbClr val="99CCFF"/>
    <a:srgbClr val="1C1C1C"/>
    <a:srgbClr val="004178"/>
    <a:srgbClr val="1F82C0"/>
    <a:srgbClr val="002950"/>
    <a:srgbClr val="FDC733"/>
    <a:srgbClr val="F49F0E"/>
    <a:srgbClr val="71B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8" autoAdjust="0"/>
    <p:restoredTop sz="94241" autoAdjust="0"/>
  </p:normalViewPr>
  <p:slideViewPr>
    <p:cSldViewPr>
      <p:cViewPr>
        <p:scale>
          <a:sx n="100" d="100"/>
          <a:sy n="100" d="100"/>
        </p:scale>
        <p:origin x="-126" y="1080"/>
      </p:cViewPr>
      <p:guideLst>
        <p:guide orient="horz" pos="1389"/>
        <p:guide pos="2925"/>
      </p:guideLst>
    </p:cSldViewPr>
  </p:slideViewPr>
  <p:outlineViewPr>
    <p:cViewPr>
      <p:scale>
        <a:sx n="33" d="100"/>
        <a:sy n="33" d="100"/>
      </p:scale>
      <p:origin x="18" y="10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CR%20Regional.pptx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CR%20Regional.pptx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6E4C4-A147-48A1-B704-B362A0FA6062}" type="doc">
      <dgm:prSet loTypeId="urn:microsoft.com/office/officeart/2005/8/layout/radial5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CR"/>
        </a:p>
      </dgm:t>
    </dgm:pt>
    <dgm:pt modelId="{C35A90D1-C09F-441C-8A25-AEE72D9165C9}">
      <dgm:prSet phldrT="[Texto]" custT="1"/>
      <dgm:spPr>
        <a:solidFill>
          <a:srgbClr val="0070C0"/>
        </a:solidFill>
        <a:ln>
          <a:solidFill>
            <a:srgbClr val="707173"/>
          </a:solidFill>
        </a:ln>
      </dgm:spPr>
      <dgm:t>
        <a:bodyPr/>
        <a:lstStyle/>
        <a:p>
          <a:r>
            <a:rPr lang="es-ES" sz="1400" b="1" dirty="0" smtClean="0">
              <a:latin typeface="+mn-lt"/>
              <a:cs typeface="Arial" pitchFamily="34" charset="0"/>
            </a:rPr>
            <a:t>Orienta Según Ley 8131 </a:t>
          </a:r>
          <a:endParaRPr lang="es-CR" sz="1400" b="1" dirty="0">
            <a:latin typeface="+mn-lt"/>
            <a:cs typeface="Arial" pitchFamily="34" charset="0"/>
          </a:endParaRPr>
        </a:p>
      </dgm:t>
    </dgm:pt>
    <dgm:pt modelId="{E9C67821-9454-4CC5-A271-5655607DC91C}" type="parTrans" cxnId="{3E6637C9-0E16-4D79-A19E-AC7CDA9CD774}">
      <dgm:prSet/>
      <dgm:spPr/>
      <dgm:t>
        <a:bodyPr/>
        <a:lstStyle/>
        <a:p>
          <a:endParaRPr lang="es-CR"/>
        </a:p>
      </dgm:t>
    </dgm:pt>
    <dgm:pt modelId="{3ABA3104-8012-4D1D-A42B-577371DE24D4}" type="sibTrans" cxnId="{3E6637C9-0E16-4D79-A19E-AC7CDA9CD774}">
      <dgm:prSet/>
      <dgm:spPr/>
      <dgm:t>
        <a:bodyPr/>
        <a:lstStyle/>
        <a:p>
          <a:endParaRPr lang="es-CR"/>
        </a:p>
      </dgm:t>
    </dgm:pt>
    <dgm:pt modelId="{9A05AB8B-2C7F-4AAE-824D-915AE7DB39FF}">
      <dgm:prSet custT="1"/>
      <dgm:spPr>
        <a:solidFill>
          <a:srgbClr val="0070C0"/>
        </a:solidFill>
        <a:ln>
          <a:solidFill>
            <a:srgbClr val="707173"/>
          </a:solidFill>
        </a:ln>
      </dgm:spPr>
      <dgm:t>
        <a:bodyPr/>
        <a:lstStyle/>
        <a:p>
          <a:r>
            <a:rPr lang="es-ES" sz="1400" b="1" dirty="0" smtClean="0">
              <a:latin typeface="+mn-lt"/>
              <a:cs typeface="Arial" pitchFamily="34" charset="0"/>
            </a:rPr>
            <a:t>Planes Operativos Institucionales</a:t>
          </a:r>
          <a:endParaRPr lang="es-ES" sz="1400" b="1" dirty="0">
            <a:latin typeface="+mn-lt"/>
            <a:cs typeface="Arial" pitchFamily="34" charset="0"/>
          </a:endParaRPr>
        </a:p>
      </dgm:t>
    </dgm:pt>
    <dgm:pt modelId="{AFFB5A0F-968A-4205-B6E5-7F075C456A42}" type="parTrans" cxnId="{A95D5CEA-1F5C-40A5-95F1-937A1B1A3D86}">
      <dgm:prSet/>
      <dgm:spPr>
        <a:solidFill>
          <a:srgbClr val="707173"/>
        </a:solidFill>
        <a:ln>
          <a:solidFill>
            <a:srgbClr val="707173"/>
          </a:solidFill>
        </a:ln>
      </dgm:spPr>
      <dgm:t>
        <a:bodyPr/>
        <a:lstStyle/>
        <a:p>
          <a:endParaRPr lang="es-CR"/>
        </a:p>
      </dgm:t>
    </dgm:pt>
    <dgm:pt modelId="{528CC69D-E986-4BD9-A90B-24B068C5F3E4}" type="sibTrans" cxnId="{A95D5CEA-1F5C-40A5-95F1-937A1B1A3D86}">
      <dgm:prSet/>
      <dgm:spPr/>
      <dgm:t>
        <a:bodyPr/>
        <a:lstStyle/>
        <a:p>
          <a:endParaRPr lang="es-CR"/>
        </a:p>
      </dgm:t>
    </dgm:pt>
    <dgm:pt modelId="{31F0DAA1-6ADF-45D8-90D9-9C538851C32C}">
      <dgm:prSet custT="1"/>
      <dgm:spPr>
        <a:solidFill>
          <a:srgbClr val="0070C0"/>
        </a:solidFill>
        <a:ln>
          <a:solidFill>
            <a:srgbClr val="707173"/>
          </a:solidFill>
        </a:ln>
      </dgm:spPr>
      <dgm:t>
        <a:bodyPr/>
        <a:lstStyle/>
        <a:p>
          <a:r>
            <a:rPr lang="es-ES" sz="1400" b="1" dirty="0" smtClean="0">
              <a:latin typeface="+mn-lt"/>
              <a:cs typeface="Arial" pitchFamily="34" charset="0"/>
            </a:rPr>
            <a:t>Evaluación Gestión Pública</a:t>
          </a:r>
          <a:endParaRPr lang="es-ES" sz="1400" b="1" dirty="0">
            <a:latin typeface="+mn-lt"/>
            <a:cs typeface="Arial" pitchFamily="34" charset="0"/>
          </a:endParaRPr>
        </a:p>
      </dgm:t>
    </dgm:pt>
    <dgm:pt modelId="{E642A8BB-C616-4728-AFA5-FACB54E02F47}" type="parTrans" cxnId="{CC2BF47D-B7BB-43DD-8058-7B7F668FA00B}">
      <dgm:prSet/>
      <dgm:spPr>
        <a:solidFill>
          <a:srgbClr val="707173"/>
        </a:solidFill>
        <a:ln>
          <a:solidFill>
            <a:srgbClr val="707173"/>
          </a:solidFill>
        </a:ln>
      </dgm:spPr>
      <dgm:t>
        <a:bodyPr/>
        <a:lstStyle/>
        <a:p>
          <a:endParaRPr lang="es-CR"/>
        </a:p>
      </dgm:t>
    </dgm:pt>
    <dgm:pt modelId="{62DAA147-2423-41EB-83D7-C41DF26F6E59}" type="sibTrans" cxnId="{CC2BF47D-B7BB-43DD-8058-7B7F668FA00B}">
      <dgm:prSet/>
      <dgm:spPr/>
      <dgm:t>
        <a:bodyPr/>
        <a:lstStyle/>
        <a:p>
          <a:endParaRPr lang="es-CR"/>
        </a:p>
      </dgm:t>
    </dgm:pt>
    <dgm:pt modelId="{76015126-2C5E-40C4-9FD7-93DF9CEA1294}">
      <dgm:prSet custT="1"/>
      <dgm:spPr>
        <a:solidFill>
          <a:srgbClr val="0070C0"/>
        </a:solidFill>
        <a:ln>
          <a:solidFill>
            <a:srgbClr val="707173"/>
          </a:solidFill>
        </a:ln>
      </dgm:spPr>
      <dgm:t>
        <a:bodyPr/>
        <a:lstStyle/>
        <a:p>
          <a:r>
            <a:rPr lang="es-ES" sz="1400" b="1" dirty="0" smtClean="0">
              <a:latin typeface="+mn-lt"/>
              <a:cs typeface="Arial" pitchFamily="34" charset="0"/>
            </a:rPr>
            <a:t>Asignación de Recursos Públicos</a:t>
          </a:r>
          <a:endParaRPr lang="es-ES" sz="1400" b="1" dirty="0">
            <a:latin typeface="+mn-lt"/>
            <a:cs typeface="Arial" pitchFamily="34" charset="0"/>
          </a:endParaRPr>
        </a:p>
      </dgm:t>
    </dgm:pt>
    <dgm:pt modelId="{A629672C-5728-455B-A606-5F2D837B8AB5}" type="parTrans" cxnId="{394F6DE0-AA60-42A7-B785-23F0A92C9B33}">
      <dgm:prSet/>
      <dgm:spPr>
        <a:solidFill>
          <a:srgbClr val="707173"/>
        </a:solidFill>
        <a:ln>
          <a:solidFill>
            <a:srgbClr val="707173"/>
          </a:solidFill>
        </a:ln>
      </dgm:spPr>
      <dgm:t>
        <a:bodyPr/>
        <a:lstStyle/>
        <a:p>
          <a:endParaRPr lang="es-CR"/>
        </a:p>
      </dgm:t>
    </dgm:pt>
    <dgm:pt modelId="{5E8EFC5C-717B-43BD-88FE-FA6FD729EBD1}" type="sibTrans" cxnId="{394F6DE0-AA60-42A7-B785-23F0A92C9B33}">
      <dgm:prSet/>
      <dgm:spPr/>
      <dgm:t>
        <a:bodyPr/>
        <a:lstStyle/>
        <a:p>
          <a:endParaRPr lang="es-CR"/>
        </a:p>
      </dgm:t>
    </dgm:pt>
    <dgm:pt modelId="{18DC25BA-4572-408D-B595-265040896286}">
      <dgm:prSet custT="1"/>
      <dgm:spPr>
        <a:solidFill>
          <a:srgbClr val="0070C0"/>
        </a:solidFill>
        <a:ln>
          <a:solidFill>
            <a:srgbClr val="707173"/>
          </a:solidFill>
        </a:ln>
      </dgm:spPr>
      <dgm:t>
        <a:bodyPr/>
        <a:lstStyle/>
        <a:p>
          <a:r>
            <a:rPr lang="es-ES" sz="1400" b="1" dirty="0" smtClean="0">
              <a:latin typeface="+mn-lt"/>
              <a:cs typeface="Arial" pitchFamily="34" charset="0"/>
            </a:rPr>
            <a:t>Gestión Cooperación Internacional</a:t>
          </a:r>
          <a:endParaRPr lang="es-ES" sz="1400" b="1" dirty="0">
            <a:latin typeface="+mn-lt"/>
            <a:cs typeface="Arial" pitchFamily="34" charset="0"/>
          </a:endParaRPr>
        </a:p>
      </dgm:t>
    </dgm:pt>
    <dgm:pt modelId="{AC0C572A-207C-4F5E-A4A2-C7664E4B0DB5}" type="parTrans" cxnId="{779C08AE-4106-4388-B163-0F5A0B39AA97}">
      <dgm:prSet/>
      <dgm:spPr>
        <a:solidFill>
          <a:srgbClr val="707173"/>
        </a:solidFill>
        <a:ln>
          <a:solidFill>
            <a:srgbClr val="707173"/>
          </a:solidFill>
        </a:ln>
      </dgm:spPr>
      <dgm:t>
        <a:bodyPr/>
        <a:lstStyle/>
        <a:p>
          <a:endParaRPr lang="es-CR"/>
        </a:p>
      </dgm:t>
    </dgm:pt>
    <dgm:pt modelId="{56A93CE2-7DBF-4577-8D25-0D1C24799642}" type="sibTrans" cxnId="{779C08AE-4106-4388-B163-0F5A0B39AA97}">
      <dgm:prSet/>
      <dgm:spPr/>
      <dgm:t>
        <a:bodyPr/>
        <a:lstStyle/>
        <a:p>
          <a:endParaRPr lang="es-CR"/>
        </a:p>
      </dgm:t>
    </dgm:pt>
    <dgm:pt modelId="{122060C3-2261-492F-982D-85A57DC739C3}">
      <dgm:prSet custT="1"/>
      <dgm:spPr>
        <a:solidFill>
          <a:srgbClr val="0070C0"/>
        </a:solidFill>
        <a:ln>
          <a:solidFill>
            <a:srgbClr val="707173"/>
          </a:solidFill>
        </a:ln>
      </dgm:spPr>
      <dgm:t>
        <a:bodyPr/>
        <a:lstStyle/>
        <a:p>
          <a:r>
            <a:rPr lang="es-ES" sz="1400" b="1" dirty="0" smtClean="0">
              <a:latin typeface="+mn-lt"/>
              <a:cs typeface="Arial" pitchFamily="34" charset="0"/>
            </a:rPr>
            <a:t>Inversión Pública</a:t>
          </a:r>
          <a:endParaRPr lang="es-ES" sz="1400" b="1" dirty="0">
            <a:latin typeface="+mn-lt"/>
            <a:cs typeface="Arial" pitchFamily="34" charset="0"/>
          </a:endParaRPr>
        </a:p>
      </dgm:t>
    </dgm:pt>
    <dgm:pt modelId="{8184AAE0-3B08-4579-AAEC-4588F13DD4CB}" type="parTrans" cxnId="{54873ABD-1A39-4398-93D4-E482A32FD912}">
      <dgm:prSet/>
      <dgm:spPr>
        <a:solidFill>
          <a:srgbClr val="707173"/>
        </a:solidFill>
        <a:ln>
          <a:solidFill>
            <a:srgbClr val="707173"/>
          </a:solidFill>
        </a:ln>
      </dgm:spPr>
      <dgm:t>
        <a:bodyPr/>
        <a:lstStyle/>
        <a:p>
          <a:endParaRPr lang="es-CR"/>
        </a:p>
      </dgm:t>
    </dgm:pt>
    <dgm:pt modelId="{06CA5ACA-82A4-4E1F-872A-B586F586BA99}" type="sibTrans" cxnId="{54873ABD-1A39-4398-93D4-E482A32FD912}">
      <dgm:prSet/>
      <dgm:spPr/>
      <dgm:t>
        <a:bodyPr/>
        <a:lstStyle/>
        <a:p>
          <a:endParaRPr lang="es-CR"/>
        </a:p>
      </dgm:t>
    </dgm:pt>
    <dgm:pt modelId="{A130B7E6-F1BD-46B0-9FE5-A94F18C3FEAC}" type="pres">
      <dgm:prSet presAssocID="{D626E4C4-A147-48A1-B704-B362A0FA6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B0F4F76-4890-49FA-BC45-DE72115E75D0}" type="pres">
      <dgm:prSet presAssocID="{C35A90D1-C09F-441C-8A25-AEE72D9165C9}" presName="centerShape" presStyleLbl="node0" presStyleIdx="0" presStyleCnt="1" custScaleX="129710" custScaleY="93420" custLinFactNeighborX="0" custLinFactNeighborY="-1087"/>
      <dgm:spPr/>
      <dgm:t>
        <a:bodyPr/>
        <a:lstStyle/>
        <a:p>
          <a:endParaRPr lang="es-CR"/>
        </a:p>
      </dgm:t>
    </dgm:pt>
    <dgm:pt modelId="{DA2CD76E-8DDF-4930-A847-4B2DAFAB3AF9}" type="pres">
      <dgm:prSet presAssocID="{AFFB5A0F-968A-4205-B6E5-7F075C456A42}" presName="parTrans" presStyleLbl="sibTrans2D1" presStyleIdx="0" presStyleCnt="5"/>
      <dgm:spPr/>
      <dgm:t>
        <a:bodyPr/>
        <a:lstStyle/>
        <a:p>
          <a:endParaRPr lang="es-CR"/>
        </a:p>
      </dgm:t>
    </dgm:pt>
    <dgm:pt modelId="{619B6906-79CC-4899-8C6E-8A031C865FB8}" type="pres">
      <dgm:prSet presAssocID="{AFFB5A0F-968A-4205-B6E5-7F075C456A42}" presName="connectorText" presStyleLbl="sibTrans2D1" presStyleIdx="0" presStyleCnt="5"/>
      <dgm:spPr/>
      <dgm:t>
        <a:bodyPr/>
        <a:lstStyle/>
        <a:p>
          <a:endParaRPr lang="es-CR"/>
        </a:p>
      </dgm:t>
    </dgm:pt>
    <dgm:pt modelId="{71DE7C39-FBAE-4D28-8D40-EC1909791723}" type="pres">
      <dgm:prSet presAssocID="{9A05AB8B-2C7F-4AAE-824D-915AE7DB39FF}" presName="node" presStyleLbl="node1" presStyleIdx="0" presStyleCnt="5" custScaleX="136609" custScaleY="66963" custRadScaleRad="89216" custRadScaleInc="-303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AAE170F-394A-46C0-9D51-D260DCFB0A50}" type="pres">
      <dgm:prSet presAssocID="{E642A8BB-C616-4728-AFA5-FACB54E02F47}" presName="parTrans" presStyleLbl="sibTrans2D1" presStyleIdx="1" presStyleCnt="5"/>
      <dgm:spPr/>
      <dgm:t>
        <a:bodyPr/>
        <a:lstStyle/>
        <a:p>
          <a:endParaRPr lang="es-CR"/>
        </a:p>
      </dgm:t>
    </dgm:pt>
    <dgm:pt modelId="{600B6815-2BA0-42D9-8709-B3A689D5DA20}" type="pres">
      <dgm:prSet presAssocID="{E642A8BB-C616-4728-AFA5-FACB54E02F47}" presName="connectorText" presStyleLbl="sibTrans2D1" presStyleIdx="1" presStyleCnt="5"/>
      <dgm:spPr/>
      <dgm:t>
        <a:bodyPr/>
        <a:lstStyle/>
        <a:p>
          <a:endParaRPr lang="es-CR"/>
        </a:p>
      </dgm:t>
    </dgm:pt>
    <dgm:pt modelId="{1D163BCE-B846-4020-9375-9C4F3BCCEF41}" type="pres">
      <dgm:prSet presAssocID="{31F0DAA1-6ADF-45D8-90D9-9C538851C32C}" presName="node" presStyleLbl="node1" presStyleIdx="1" presStyleCnt="5" custScaleX="104605" custScaleY="72319" custRadScaleRad="120718" custRadScaleInc="-659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694A7F-1C84-4CBA-8813-8EF576E1DE2A}" type="pres">
      <dgm:prSet presAssocID="{A629672C-5728-455B-A606-5F2D837B8AB5}" presName="parTrans" presStyleLbl="sibTrans2D1" presStyleIdx="2" presStyleCnt="5"/>
      <dgm:spPr/>
      <dgm:t>
        <a:bodyPr/>
        <a:lstStyle/>
        <a:p>
          <a:endParaRPr lang="es-CR"/>
        </a:p>
      </dgm:t>
    </dgm:pt>
    <dgm:pt modelId="{01764322-241D-43D5-B4D4-F969E98F4F19}" type="pres">
      <dgm:prSet presAssocID="{A629672C-5728-455B-A606-5F2D837B8AB5}" presName="connectorText" presStyleLbl="sibTrans2D1" presStyleIdx="2" presStyleCnt="5"/>
      <dgm:spPr/>
      <dgm:t>
        <a:bodyPr/>
        <a:lstStyle/>
        <a:p>
          <a:endParaRPr lang="es-CR"/>
        </a:p>
      </dgm:t>
    </dgm:pt>
    <dgm:pt modelId="{65E9C96E-8D27-49C1-8CDF-BDC98F40DC73}" type="pres">
      <dgm:prSet presAssocID="{76015126-2C5E-40C4-9FD7-93DF9CEA1294}" presName="node" presStyleLbl="node1" presStyleIdx="2" presStyleCnt="5" custScaleX="130194" custScaleY="71264" custRadScaleRad="117201" custRadScaleInc="-5439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FF048F7-755A-4981-B5D2-6E1B71010220}" type="pres">
      <dgm:prSet presAssocID="{AC0C572A-207C-4F5E-A4A2-C7664E4B0DB5}" presName="parTrans" presStyleLbl="sibTrans2D1" presStyleIdx="3" presStyleCnt="5"/>
      <dgm:spPr/>
      <dgm:t>
        <a:bodyPr/>
        <a:lstStyle/>
        <a:p>
          <a:endParaRPr lang="es-CR"/>
        </a:p>
      </dgm:t>
    </dgm:pt>
    <dgm:pt modelId="{CA8F8720-51A4-4D42-94EA-1187BEA12C3A}" type="pres">
      <dgm:prSet presAssocID="{AC0C572A-207C-4F5E-A4A2-C7664E4B0DB5}" presName="connectorText" presStyleLbl="sibTrans2D1" presStyleIdx="3" presStyleCnt="5"/>
      <dgm:spPr/>
      <dgm:t>
        <a:bodyPr/>
        <a:lstStyle/>
        <a:p>
          <a:endParaRPr lang="es-CR"/>
        </a:p>
      </dgm:t>
    </dgm:pt>
    <dgm:pt modelId="{3016BF92-1FA0-4D46-956B-DCEB8DCCEB29}" type="pres">
      <dgm:prSet presAssocID="{18DC25BA-4572-408D-B595-265040896286}" presName="node" presStyleLbl="node1" presStyleIdx="3" presStyleCnt="5" custScaleX="121859" custScaleY="76947" custRadScaleRad="103248" custRadScaleInc="4037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0992563-5A4C-4CD8-9669-96C05BF27597}" type="pres">
      <dgm:prSet presAssocID="{8184AAE0-3B08-4579-AAEC-4588F13DD4CB}" presName="parTrans" presStyleLbl="sibTrans2D1" presStyleIdx="4" presStyleCnt="5"/>
      <dgm:spPr/>
      <dgm:t>
        <a:bodyPr/>
        <a:lstStyle/>
        <a:p>
          <a:endParaRPr lang="es-CR"/>
        </a:p>
      </dgm:t>
    </dgm:pt>
    <dgm:pt modelId="{9FA6E731-6B60-4553-AAEF-E625AFBA84A1}" type="pres">
      <dgm:prSet presAssocID="{8184AAE0-3B08-4579-AAEC-4588F13DD4CB}" presName="connectorText" presStyleLbl="sibTrans2D1" presStyleIdx="4" presStyleCnt="5"/>
      <dgm:spPr/>
      <dgm:t>
        <a:bodyPr/>
        <a:lstStyle/>
        <a:p>
          <a:endParaRPr lang="es-CR"/>
        </a:p>
      </dgm:t>
    </dgm:pt>
    <dgm:pt modelId="{89F05AE6-E285-43A6-88E2-74A864DAB4B9}" type="pres">
      <dgm:prSet presAssocID="{122060C3-2261-492F-982D-85A57DC739C3}" presName="node" presStyleLbl="node1" presStyleIdx="4" presStyleCnt="5" custScaleX="93126" custScaleY="74594" custRadScaleRad="106468" custRadScaleInc="201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9FFBE42-1967-43A6-8AB0-FCC4D3A756FB}" type="presOf" srcId="{18DC25BA-4572-408D-B595-265040896286}" destId="{3016BF92-1FA0-4D46-956B-DCEB8DCCEB29}" srcOrd="0" destOrd="0" presId="urn:microsoft.com/office/officeart/2005/8/layout/radial5"/>
    <dgm:cxn modelId="{DAA3D9CF-AB7C-46AC-A4CF-F074A5E65BFB}" type="presOf" srcId="{8184AAE0-3B08-4579-AAEC-4588F13DD4CB}" destId="{F0992563-5A4C-4CD8-9669-96C05BF27597}" srcOrd="0" destOrd="0" presId="urn:microsoft.com/office/officeart/2005/8/layout/radial5"/>
    <dgm:cxn modelId="{B5598A14-0735-439B-91E3-6F666F849F4B}" type="presOf" srcId="{9A05AB8B-2C7F-4AAE-824D-915AE7DB39FF}" destId="{71DE7C39-FBAE-4D28-8D40-EC1909791723}" srcOrd="0" destOrd="0" presId="urn:microsoft.com/office/officeart/2005/8/layout/radial5"/>
    <dgm:cxn modelId="{F2C565C2-7D3B-492F-884B-66887E04D31A}" type="presOf" srcId="{76015126-2C5E-40C4-9FD7-93DF9CEA1294}" destId="{65E9C96E-8D27-49C1-8CDF-BDC98F40DC73}" srcOrd="0" destOrd="0" presId="urn:microsoft.com/office/officeart/2005/8/layout/radial5"/>
    <dgm:cxn modelId="{68A7B22F-5204-4AF8-A62F-F4AFDB57ABAB}" type="presOf" srcId="{D626E4C4-A147-48A1-B704-B362A0FA6062}" destId="{A130B7E6-F1BD-46B0-9FE5-A94F18C3FEAC}" srcOrd="0" destOrd="0" presId="urn:microsoft.com/office/officeart/2005/8/layout/radial5"/>
    <dgm:cxn modelId="{A95D5CEA-1F5C-40A5-95F1-937A1B1A3D86}" srcId="{C35A90D1-C09F-441C-8A25-AEE72D9165C9}" destId="{9A05AB8B-2C7F-4AAE-824D-915AE7DB39FF}" srcOrd="0" destOrd="0" parTransId="{AFFB5A0F-968A-4205-B6E5-7F075C456A42}" sibTransId="{528CC69D-E986-4BD9-A90B-24B068C5F3E4}"/>
    <dgm:cxn modelId="{3B4625DE-0F77-409B-A9F3-339D25541E62}" type="presOf" srcId="{31F0DAA1-6ADF-45D8-90D9-9C538851C32C}" destId="{1D163BCE-B846-4020-9375-9C4F3BCCEF41}" srcOrd="0" destOrd="0" presId="urn:microsoft.com/office/officeart/2005/8/layout/radial5"/>
    <dgm:cxn modelId="{DA5FAC1D-82A9-484F-B308-A6ED852EA653}" type="presOf" srcId="{C35A90D1-C09F-441C-8A25-AEE72D9165C9}" destId="{8B0F4F76-4890-49FA-BC45-DE72115E75D0}" srcOrd="0" destOrd="0" presId="urn:microsoft.com/office/officeart/2005/8/layout/radial5"/>
    <dgm:cxn modelId="{A86A48BE-B58A-4D98-94E3-09977806E385}" type="presOf" srcId="{AC0C572A-207C-4F5E-A4A2-C7664E4B0DB5}" destId="{0FF048F7-755A-4981-B5D2-6E1B71010220}" srcOrd="0" destOrd="0" presId="urn:microsoft.com/office/officeart/2005/8/layout/radial5"/>
    <dgm:cxn modelId="{B048AED2-31F2-4B91-BE9B-C33C9AD0E23C}" type="presOf" srcId="{122060C3-2261-492F-982D-85A57DC739C3}" destId="{89F05AE6-E285-43A6-88E2-74A864DAB4B9}" srcOrd="0" destOrd="0" presId="urn:microsoft.com/office/officeart/2005/8/layout/radial5"/>
    <dgm:cxn modelId="{54873ABD-1A39-4398-93D4-E482A32FD912}" srcId="{C35A90D1-C09F-441C-8A25-AEE72D9165C9}" destId="{122060C3-2261-492F-982D-85A57DC739C3}" srcOrd="4" destOrd="0" parTransId="{8184AAE0-3B08-4579-AAEC-4588F13DD4CB}" sibTransId="{06CA5ACA-82A4-4E1F-872A-B586F586BA99}"/>
    <dgm:cxn modelId="{97056502-2B11-4AC3-A5F9-D30FE4053AC7}" type="presOf" srcId="{A629672C-5728-455B-A606-5F2D837B8AB5}" destId="{01764322-241D-43D5-B4D4-F969E98F4F19}" srcOrd="1" destOrd="0" presId="urn:microsoft.com/office/officeart/2005/8/layout/radial5"/>
    <dgm:cxn modelId="{07286130-C199-4E7B-BB17-6EFBFC9BF3DE}" type="presOf" srcId="{A629672C-5728-455B-A606-5F2D837B8AB5}" destId="{D9694A7F-1C84-4CBA-8813-8EF576E1DE2A}" srcOrd="0" destOrd="0" presId="urn:microsoft.com/office/officeart/2005/8/layout/radial5"/>
    <dgm:cxn modelId="{D855279C-8E1F-4C20-B60A-8FEE6A03BFD7}" type="presOf" srcId="{8184AAE0-3B08-4579-AAEC-4588F13DD4CB}" destId="{9FA6E731-6B60-4553-AAEF-E625AFBA84A1}" srcOrd="1" destOrd="0" presId="urn:microsoft.com/office/officeart/2005/8/layout/radial5"/>
    <dgm:cxn modelId="{D415B1CB-9C28-48E7-8C12-9CE7099BF52B}" type="presOf" srcId="{E642A8BB-C616-4728-AFA5-FACB54E02F47}" destId="{600B6815-2BA0-42D9-8709-B3A689D5DA20}" srcOrd="1" destOrd="0" presId="urn:microsoft.com/office/officeart/2005/8/layout/radial5"/>
    <dgm:cxn modelId="{CC2BF47D-B7BB-43DD-8058-7B7F668FA00B}" srcId="{C35A90D1-C09F-441C-8A25-AEE72D9165C9}" destId="{31F0DAA1-6ADF-45D8-90D9-9C538851C32C}" srcOrd="1" destOrd="0" parTransId="{E642A8BB-C616-4728-AFA5-FACB54E02F47}" sibTransId="{62DAA147-2423-41EB-83D7-C41DF26F6E59}"/>
    <dgm:cxn modelId="{740BB431-2FC3-42DB-A302-77DFFC2D240E}" type="presOf" srcId="{E642A8BB-C616-4728-AFA5-FACB54E02F47}" destId="{8AAE170F-394A-46C0-9D51-D260DCFB0A50}" srcOrd="0" destOrd="0" presId="urn:microsoft.com/office/officeart/2005/8/layout/radial5"/>
    <dgm:cxn modelId="{B9563E86-0CA7-4476-9FB8-911EE01CB169}" type="presOf" srcId="{AFFB5A0F-968A-4205-B6E5-7F075C456A42}" destId="{619B6906-79CC-4899-8C6E-8A031C865FB8}" srcOrd="1" destOrd="0" presId="urn:microsoft.com/office/officeart/2005/8/layout/radial5"/>
    <dgm:cxn modelId="{ECC67186-0593-4DF4-A1C8-8C32EB99F5BE}" type="presOf" srcId="{AFFB5A0F-968A-4205-B6E5-7F075C456A42}" destId="{DA2CD76E-8DDF-4930-A847-4B2DAFAB3AF9}" srcOrd="0" destOrd="0" presId="urn:microsoft.com/office/officeart/2005/8/layout/radial5"/>
    <dgm:cxn modelId="{80C03610-2B76-4898-91F6-1636CE9023B5}" type="presOf" srcId="{AC0C572A-207C-4F5E-A4A2-C7664E4B0DB5}" destId="{CA8F8720-51A4-4D42-94EA-1187BEA12C3A}" srcOrd="1" destOrd="0" presId="urn:microsoft.com/office/officeart/2005/8/layout/radial5"/>
    <dgm:cxn modelId="{3E6637C9-0E16-4D79-A19E-AC7CDA9CD774}" srcId="{D626E4C4-A147-48A1-B704-B362A0FA6062}" destId="{C35A90D1-C09F-441C-8A25-AEE72D9165C9}" srcOrd="0" destOrd="0" parTransId="{E9C67821-9454-4CC5-A271-5655607DC91C}" sibTransId="{3ABA3104-8012-4D1D-A42B-577371DE24D4}"/>
    <dgm:cxn modelId="{779C08AE-4106-4388-B163-0F5A0B39AA97}" srcId="{C35A90D1-C09F-441C-8A25-AEE72D9165C9}" destId="{18DC25BA-4572-408D-B595-265040896286}" srcOrd="3" destOrd="0" parTransId="{AC0C572A-207C-4F5E-A4A2-C7664E4B0DB5}" sibTransId="{56A93CE2-7DBF-4577-8D25-0D1C24799642}"/>
    <dgm:cxn modelId="{394F6DE0-AA60-42A7-B785-23F0A92C9B33}" srcId="{C35A90D1-C09F-441C-8A25-AEE72D9165C9}" destId="{76015126-2C5E-40C4-9FD7-93DF9CEA1294}" srcOrd="2" destOrd="0" parTransId="{A629672C-5728-455B-A606-5F2D837B8AB5}" sibTransId="{5E8EFC5C-717B-43BD-88FE-FA6FD729EBD1}"/>
    <dgm:cxn modelId="{E6818299-11DC-4B35-8D00-07850E33B764}" type="presParOf" srcId="{A130B7E6-F1BD-46B0-9FE5-A94F18C3FEAC}" destId="{8B0F4F76-4890-49FA-BC45-DE72115E75D0}" srcOrd="0" destOrd="0" presId="urn:microsoft.com/office/officeart/2005/8/layout/radial5"/>
    <dgm:cxn modelId="{F2D522D2-2BDA-408F-86B0-7215A9517A8B}" type="presParOf" srcId="{A130B7E6-F1BD-46B0-9FE5-A94F18C3FEAC}" destId="{DA2CD76E-8DDF-4930-A847-4B2DAFAB3AF9}" srcOrd="1" destOrd="0" presId="urn:microsoft.com/office/officeart/2005/8/layout/radial5"/>
    <dgm:cxn modelId="{389807FE-C061-4E4D-98D5-46E7683A083D}" type="presParOf" srcId="{DA2CD76E-8DDF-4930-A847-4B2DAFAB3AF9}" destId="{619B6906-79CC-4899-8C6E-8A031C865FB8}" srcOrd="0" destOrd="0" presId="urn:microsoft.com/office/officeart/2005/8/layout/radial5"/>
    <dgm:cxn modelId="{E27FB2E4-CF5B-4062-9621-B36F2919DEAE}" type="presParOf" srcId="{A130B7E6-F1BD-46B0-9FE5-A94F18C3FEAC}" destId="{71DE7C39-FBAE-4D28-8D40-EC1909791723}" srcOrd="2" destOrd="0" presId="urn:microsoft.com/office/officeart/2005/8/layout/radial5"/>
    <dgm:cxn modelId="{D959A67C-DA05-48C0-9206-023683859333}" type="presParOf" srcId="{A130B7E6-F1BD-46B0-9FE5-A94F18C3FEAC}" destId="{8AAE170F-394A-46C0-9D51-D260DCFB0A50}" srcOrd="3" destOrd="0" presId="urn:microsoft.com/office/officeart/2005/8/layout/radial5"/>
    <dgm:cxn modelId="{F48E88E4-86C2-455A-A5CB-1A49516C2E85}" type="presParOf" srcId="{8AAE170F-394A-46C0-9D51-D260DCFB0A50}" destId="{600B6815-2BA0-42D9-8709-B3A689D5DA20}" srcOrd="0" destOrd="0" presId="urn:microsoft.com/office/officeart/2005/8/layout/radial5"/>
    <dgm:cxn modelId="{4E092720-9A7E-47A1-822E-9465EB2D673D}" type="presParOf" srcId="{A130B7E6-F1BD-46B0-9FE5-A94F18C3FEAC}" destId="{1D163BCE-B846-4020-9375-9C4F3BCCEF41}" srcOrd="4" destOrd="0" presId="urn:microsoft.com/office/officeart/2005/8/layout/radial5"/>
    <dgm:cxn modelId="{A5FBE635-38AF-4BDF-A555-5F622776D573}" type="presParOf" srcId="{A130B7E6-F1BD-46B0-9FE5-A94F18C3FEAC}" destId="{D9694A7F-1C84-4CBA-8813-8EF576E1DE2A}" srcOrd="5" destOrd="0" presId="urn:microsoft.com/office/officeart/2005/8/layout/radial5"/>
    <dgm:cxn modelId="{C59ECC16-2280-4F03-B269-8D76A5329B53}" type="presParOf" srcId="{D9694A7F-1C84-4CBA-8813-8EF576E1DE2A}" destId="{01764322-241D-43D5-B4D4-F969E98F4F19}" srcOrd="0" destOrd="0" presId="urn:microsoft.com/office/officeart/2005/8/layout/radial5"/>
    <dgm:cxn modelId="{6456A4A6-A9DF-459E-A052-EC63CF494CA5}" type="presParOf" srcId="{A130B7E6-F1BD-46B0-9FE5-A94F18C3FEAC}" destId="{65E9C96E-8D27-49C1-8CDF-BDC98F40DC73}" srcOrd="6" destOrd="0" presId="urn:microsoft.com/office/officeart/2005/8/layout/radial5"/>
    <dgm:cxn modelId="{6173E58F-20E7-48B4-B6EC-EA5B54AEBE8F}" type="presParOf" srcId="{A130B7E6-F1BD-46B0-9FE5-A94F18C3FEAC}" destId="{0FF048F7-755A-4981-B5D2-6E1B71010220}" srcOrd="7" destOrd="0" presId="urn:microsoft.com/office/officeart/2005/8/layout/radial5"/>
    <dgm:cxn modelId="{71037624-A423-474D-9CC7-8723A5D8C85C}" type="presParOf" srcId="{0FF048F7-755A-4981-B5D2-6E1B71010220}" destId="{CA8F8720-51A4-4D42-94EA-1187BEA12C3A}" srcOrd="0" destOrd="0" presId="urn:microsoft.com/office/officeart/2005/8/layout/radial5"/>
    <dgm:cxn modelId="{882F2E39-072C-4AD2-B302-FBE94740F538}" type="presParOf" srcId="{A130B7E6-F1BD-46B0-9FE5-A94F18C3FEAC}" destId="{3016BF92-1FA0-4D46-956B-DCEB8DCCEB29}" srcOrd="8" destOrd="0" presId="urn:microsoft.com/office/officeart/2005/8/layout/radial5"/>
    <dgm:cxn modelId="{881872AE-D17A-4397-9B7A-86041571CC5B}" type="presParOf" srcId="{A130B7E6-F1BD-46B0-9FE5-A94F18C3FEAC}" destId="{F0992563-5A4C-4CD8-9669-96C05BF27597}" srcOrd="9" destOrd="0" presId="urn:microsoft.com/office/officeart/2005/8/layout/radial5"/>
    <dgm:cxn modelId="{50056870-FF38-415D-8987-8B89809CD88B}" type="presParOf" srcId="{F0992563-5A4C-4CD8-9669-96C05BF27597}" destId="{9FA6E731-6B60-4553-AAEF-E625AFBA84A1}" srcOrd="0" destOrd="0" presId="urn:microsoft.com/office/officeart/2005/8/layout/radial5"/>
    <dgm:cxn modelId="{E1F9EFB9-3244-4E11-A40B-6F1C2FD25431}" type="presParOf" srcId="{A130B7E6-F1BD-46B0-9FE5-A94F18C3FEAC}" destId="{89F05AE6-E285-43A6-88E2-74A864DAB4B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DB10A0-2E98-48ED-8DEE-A8AEABEEC90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765129F-7195-4C45-AF70-9A251EE04F52}">
      <dgm:prSet custT="1"/>
      <dgm:spPr>
        <a:solidFill>
          <a:srgbClr val="0070C0"/>
        </a:solidFill>
      </dgm:spPr>
      <dgm:t>
        <a:bodyPr/>
        <a:lstStyle/>
        <a:p>
          <a:pPr algn="just" rtl="0"/>
          <a:r>
            <a:rPr lang="es-ES" sz="1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El PND puede ser modificado para adicionar elementos de desarrollo que se consideren necesarios o convenientes. </a:t>
          </a:r>
          <a:endParaRPr lang="es-CR" sz="18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7028C0-D988-4BAD-A70B-7A213653DB2C}" type="parTrans" cxnId="{04F9CBEC-8BAB-404D-8DC2-93159B886A8C}">
      <dgm:prSet/>
      <dgm:spPr/>
      <dgm:t>
        <a:bodyPr/>
        <a:lstStyle/>
        <a:p>
          <a:endParaRPr lang="es-CR"/>
        </a:p>
      </dgm:t>
    </dgm:pt>
    <dgm:pt modelId="{CC162A9A-E0B3-4FFC-B22E-088031397B84}" type="sibTrans" cxnId="{04F9CBEC-8BAB-404D-8DC2-93159B886A8C}">
      <dgm:prSet/>
      <dgm:spPr/>
      <dgm:t>
        <a:bodyPr/>
        <a:lstStyle/>
        <a:p>
          <a:endParaRPr lang="es-CR"/>
        </a:p>
      </dgm:t>
    </dgm:pt>
    <dgm:pt modelId="{52C80C17-D970-4D9A-BF2C-39BABA9ED224}">
      <dgm:prSet custT="1"/>
      <dgm:spPr>
        <a:solidFill>
          <a:srgbClr val="0070C0"/>
        </a:solidFill>
      </dgm:spPr>
      <dgm:t>
        <a:bodyPr/>
        <a:lstStyle/>
        <a:p>
          <a:pPr algn="l" rtl="0"/>
          <a:r>
            <a:rPr lang="es-ES" sz="1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Los jerarcas institucionales remiten la solicitud de modificaciones al Ministro   Rector del sector respectivo.</a:t>
          </a:r>
          <a:endParaRPr lang="es-CR" sz="18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11FA46-3E7D-4C7D-8948-5571E9C26FB1}" type="parTrans" cxnId="{C0C17E6F-E4DB-466B-9478-81E0F74F7A78}">
      <dgm:prSet/>
      <dgm:spPr/>
      <dgm:t>
        <a:bodyPr/>
        <a:lstStyle/>
        <a:p>
          <a:endParaRPr lang="es-CR"/>
        </a:p>
      </dgm:t>
    </dgm:pt>
    <dgm:pt modelId="{5D15491F-98C7-43CF-8ADE-528E393A0549}" type="sibTrans" cxnId="{C0C17E6F-E4DB-466B-9478-81E0F74F7A78}">
      <dgm:prSet/>
      <dgm:spPr/>
      <dgm:t>
        <a:bodyPr/>
        <a:lstStyle/>
        <a:p>
          <a:endParaRPr lang="es-CR"/>
        </a:p>
      </dgm:t>
    </dgm:pt>
    <dgm:pt modelId="{34948458-47F7-4FD4-86B5-61F158AAE117}">
      <dgm:prSet custT="1"/>
      <dgm:spPr>
        <a:solidFill>
          <a:srgbClr val="0070C0"/>
        </a:solidFill>
      </dgm:spPr>
      <dgm:t>
        <a:bodyPr/>
        <a:lstStyle/>
        <a:p>
          <a:pPr algn="just" rtl="0"/>
          <a:r>
            <a:rPr lang="es-ES" sz="1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Los Ministros Rectores presentan a MIDEPLAN las propuestas de cambios con la justificación de caso.</a:t>
          </a:r>
          <a:endParaRPr lang="es-CR" sz="18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8FA663-F30A-442C-A457-943732B1D072}" type="parTrans" cxnId="{D17040D6-DB5F-461F-B9EA-45C76F5165A9}">
      <dgm:prSet/>
      <dgm:spPr/>
      <dgm:t>
        <a:bodyPr/>
        <a:lstStyle/>
        <a:p>
          <a:endParaRPr lang="es-CR"/>
        </a:p>
      </dgm:t>
    </dgm:pt>
    <dgm:pt modelId="{60D6C10B-EDF9-4CEB-932F-CA580CDF99F5}" type="sibTrans" cxnId="{D17040D6-DB5F-461F-B9EA-45C76F5165A9}">
      <dgm:prSet/>
      <dgm:spPr/>
      <dgm:t>
        <a:bodyPr/>
        <a:lstStyle/>
        <a:p>
          <a:endParaRPr lang="es-CR"/>
        </a:p>
      </dgm:t>
    </dgm:pt>
    <dgm:pt modelId="{CFEAD929-3DFB-4CBF-ACE3-736F6EFF9ADE}">
      <dgm:prSet custT="1"/>
      <dgm:spPr>
        <a:solidFill>
          <a:srgbClr val="0070C0"/>
        </a:solidFill>
      </dgm:spPr>
      <dgm:t>
        <a:bodyPr/>
        <a:lstStyle/>
        <a:p>
          <a:pPr algn="just" rtl="0"/>
          <a:r>
            <a:rPr lang="es-ES" sz="1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MIDEPLAN analiza las propuestas presentadas, emite criterio técnico para la modificación o no del PND y es comunicado al Ministro Rector.</a:t>
          </a:r>
          <a:endParaRPr lang="es-CR" sz="18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07E5A44-1543-46EC-8204-1D715A9318CE}" type="parTrans" cxnId="{47D737A4-B40D-473F-ABBB-B17A70487C65}">
      <dgm:prSet/>
      <dgm:spPr/>
      <dgm:t>
        <a:bodyPr/>
        <a:lstStyle/>
        <a:p>
          <a:endParaRPr lang="es-CR"/>
        </a:p>
      </dgm:t>
    </dgm:pt>
    <dgm:pt modelId="{739A93BA-678E-4925-81C9-0BFCC3820878}" type="sibTrans" cxnId="{47D737A4-B40D-473F-ABBB-B17A70487C65}">
      <dgm:prSet/>
      <dgm:spPr/>
      <dgm:t>
        <a:bodyPr/>
        <a:lstStyle/>
        <a:p>
          <a:endParaRPr lang="es-CR"/>
        </a:p>
      </dgm:t>
    </dgm:pt>
    <dgm:pt modelId="{77524B03-AF95-43A8-B8BF-792B18D3F535}" type="pres">
      <dgm:prSet presAssocID="{85DB10A0-2E98-48ED-8DEE-A8AEABEEC9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0069844-6430-452E-BF8B-C133336F9B27}" type="pres">
      <dgm:prSet presAssocID="{CFEAD929-3DFB-4CBF-ACE3-736F6EFF9ADE}" presName="boxAndChildren" presStyleCnt="0"/>
      <dgm:spPr/>
    </dgm:pt>
    <dgm:pt modelId="{E9F1E661-B03F-433C-A4EA-AFAE74E5BC2A}" type="pres">
      <dgm:prSet presAssocID="{CFEAD929-3DFB-4CBF-ACE3-736F6EFF9ADE}" presName="parentTextBox" presStyleLbl="node1" presStyleIdx="0" presStyleCnt="4"/>
      <dgm:spPr/>
      <dgm:t>
        <a:bodyPr/>
        <a:lstStyle/>
        <a:p>
          <a:endParaRPr lang="es-CR"/>
        </a:p>
      </dgm:t>
    </dgm:pt>
    <dgm:pt modelId="{84A1A38A-8BB1-424C-9C75-89EC4FDBED1B}" type="pres">
      <dgm:prSet presAssocID="{60D6C10B-EDF9-4CEB-932F-CA580CDF99F5}" presName="sp" presStyleCnt="0"/>
      <dgm:spPr/>
    </dgm:pt>
    <dgm:pt modelId="{F1F132BB-1882-49F2-9D62-E27A579FD7EB}" type="pres">
      <dgm:prSet presAssocID="{34948458-47F7-4FD4-86B5-61F158AAE117}" presName="arrowAndChildren" presStyleCnt="0"/>
      <dgm:spPr/>
    </dgm:pt>
    <dgm:pt modelId="{D0AE0C3F-C9EF-485E-BDA3-88F3CE3B87CD}" type="pres">
      <dgm:prSet presAssocID="{34948458-47F7-4FD4-86B5-61F158AAE117}" presName="parentTextArrow" presStyleLbl="node1" presStyleIdx="1" presStyleCnt="4"/>
      <dgm:spPr/>
      <dgm:t>
        <a:bodyPr/>
        <a:lstStyle/>
        <a:p>
          <a:endParaRPr lang="es-CR"/>
        </a:p>
      </dgm:t>
    </dgm:pt>
    <dgm:pt modelId="{A2005483-5244-44B5-91A5-179A3A4224D9}" type="pres">
      <dgm:prSet presAssocID="{5D15491F-98C7-43CF-8ADE-528E393A0549}" presName="sp" presStyleCnt="0"/>
      <dgm:spPr/>
    </dgm:pt>
    <dgm:pt modelId="{3061CBE5-8107-460F-BAF2-86150C7849E8}" type="pres">
      <dgm:prSet presAssocID="{52C80C17-D970-4D9A-BF2C-39BABA9ED224}" presName="arrowAndChildren" presStyleCnt="0"/>
      <dgm:spPr/>
    </dgm:pt>
    <dgm:pt modelId="{D8947C20-3290-42D3-A847-E70CD56A2BFD}" type="pres">
      <dgm:prSet presAssocID="{52C80C17-D970-4D9A-BF2C-39BABA9ED224}" presName="parentTextArrow" presStyleLbl="node1" presStyleIdx="2" presStyleCnt="4"/>
      <dgm:spPr/>
      <dgm:t>
        <a:bodyPr/>
        <a:lstStyle/>
        <a:p>
          <a:endParaRPr lang="es-CR"/>
        </a:p>
      </dgm:t>
    </dgm:pt>
    <dgm:pt modelId="{92A12174-AE77-4DBA-8AB4-AD6C4124C3A1}" type="pres">
      <dgm:prSet presAssocID="{CC162A9A-E0B3-4FFC-B22E-088031397B84}" presName="sp" presStyleCnt="0"/>
      <dgm:spPr/>
    </dgm:pt>
    <dgm:pt modelId="{FD2EAD5A-C4C4-4321-BAEE-D77ABA826DBE}" type="pres">
      <dgm:prSet presAssocID="{3765129F-7195-4C45-AF70-9A251EE04F52}" presName="arrowAndChildren" presStyleCnt="0"/>
      <dgm:spPr/>
    </dgm:pt>
    <dgm:pt modelId="{4EE222FB-ACBA-4A1A-ACC8-4307FAD5571D}" type="pres">
      <dgm:prSet presAssocID="{3765129F-7195-4C45-AF70-9A251EE04F52}" presName="parentTextArrow" presStyleLbl="node1" presStyleIdx="3" presStyleCnt="4"/>
      <dgm:spPr/>
      <dgm:t>
        <a:bodyPr/>
        <a:lstStyle/>
        <a:p>
          <a:endParaRPr lang="es-CR"/>
        </a:p>
      </dgm:t>
    </dgm:pt>
  </dgm:ptLst>
  <dgm:cxnLst>
    <dgm:cxn modelId="{D17040D6-DB5F-461F-B9EA-45C76F5165A9}" srcId="{85DB10A0-2E98-48ED-8DEE-A8AEABEEC901}" destId="{34948458-47F7-4FD4-86B5-61F158AAE117}" srcOrd="2" destOrd="0" parTransId="{E98FA663-F30A-442C-A457-943732B1D072}" sibTransId="{60D6C10B-EDF9-4CEB-932F-CA580CDF99F5}"/>
    <dgm:cxn modelId="{9DF11DEC-1041-498A-92F8-1D12FCAAA00D}" type="presOf" srcId="{CFEAD929-3DFB-4CBF-ACE3-736F6EFF9ADE}" destId="{E9F1E661-B03F-433C-A4EA-AFAE74E5BC2A}" srcOrd="0" destOrd="0" presId="urn:microsoft.com/office/officeart/2005/8/layout/process4"/>
    <dgm:cxn modelId="{909C5EE2-7B36-4B33-9681-1BFF36D47577}" type="presOf" srcId="{52C80C17-D970-4D9A-BF2C-39BABA9ED224}" destId="{D8947C20-3290-42D3-A847-E70CD56A2BFD}" srcOrd="0" destOrd="0" presId="urn:microsoft.com/office/officeart/2005/8/layout/process4"/>
    <dgm:cxn modelId="{47D737A4-B40D-473F-ABBB-B17A70487C65}" srcId="{85DB10A0-2E98-48ED-8DEE-A8AEABEEC901}" destId="{CFEAD929-3DFB-4CBF-ACE3-736F6EFF9ADE}" srcOrd="3" destOrd="0" parTransId="{F07E5A44-1543-46EC-8204-1D715A9318CE}" sibTransId="{739A93BA-678E-4925-81C9-0BFCC3820878}"/>
    <dgm:cxn modelId="{96846E5E-9DD8-4D6A-8D2E-8057CF4D58E2}" type="presOf" srcId="{34948458-47F7-4FD4-86B5-61F158AAE117}" destId="{D0AE0C3F-C9EF-485E-BDA3-88F3CE3B87CD}" srcOrd="0" destOrd="0" presId="urn:microsoft.com/office/officeart/2005/8/layout/process4"/>
    <dgm:cxn modelId="{04F9CBEC-8BAB-404D-8DC2-93159B886A8C}" srcId="{85DB10A0-2E98-48ED-8DEE-A8AEABEEC901}" destId="{3765129F-7195-4C45-AF70-9A251EE04F52}" srcOrd="0" destOrd="0" parTransId="{1A7028C0-D988-4BAD-A70B-7A213653DB2C}" sibTransId="{CC162A9A-E0B3-4FFC-B22E-088031397B84}"/>
    <dgm:cxn modelId="{22024EC9-0002-4FA2-A84F-89E50F29257A}" type="presOf" srcId="{85DB10A0-2E98-48ED-8DEE-A8AEABEEC901}" destId="{77524B03-AF95-43A8-B8BF-792B18D3F535}" srcOrd="0" destOrd="0" presId="urn:microsoft.com/office/officeart/2005/8/layout/process4"/>
    <dgm:cxn modelId="{8B542D7E-AD97-4644-B539-ABE1B2F0064C}" type="presOf" srcId="{3765129F-7195-4C45-AF70-9A251EE04F52}" destId="{4EE222FB-ACBA-4A1A-ACC8-4307FAD5571D}" srcOrd="0" destOrd="0" presId="urn:microsoft.com/office/officeart/2005/8/layout/process4"/>
    <dgm:cxn modelId="{C0C17E6F-E4DB-466B-9478-81E0F74F7A78}" srcId="{85DB10A0-2E98-48ED-8DEE-A8AEABEEC901}" destId="{52C80C17-D970-4D9A-BF2C-39BABA9ED224}" srcOrd="1" destOrd="0" parTransId="{2711FA46-3E7D-4C7D-8948-5571E9C26FB1}" sibTransId="{5D15491F-98C7-43CF-8ADE-528E393A0549}"/>
    <dgm:cxn modelId="{105CF9DB-F9C3-4FE3-B989-3BAAE0DF83B8}" type="presParOf" srcId="{77524B03-AF95-43A8-B8BF-792B18D3F535}" destId="{00069844-6430-452E-BF8B-C133336F9B27}" srcOrd="0" destOrd="0" presId="urn:microsoft.com/office/officeart/2005/8/layout/process4"/>
    <dgm:cxn modelId="{1EAC2110-E974-41FE-A00E-DFCE628E627E}" type="presParOf" srcId="{00069844-6430-452E-BF8B-C133336F9B27}" destId="{E9F1E661-B03F-433C-A4EA-AFAE74E5BC2A}" srcOrd="0" destOrd="0" presId="urn:microsoft.com/office/officeart/2005/8/layout/process4"/>
    <dgm:cxn modelId="{D66D3CEA-E978-4C22-8295-99F8CA193AB3}" type="presParOf" srcId="{77524B03-AF95-43A8-B8BF-792B18D3F535}" destId="{84A1A38A-8BB1-424C-9C75-89EC4FDBED1B}" srcOrd="1" destOrd="0" presId="urn:microsoft.com/office/officeart/2005/8/layout/process4"/>
    <dgm:cxn modelId="{8002D60E-E3F6-48A5-AF85-CF5130D8B4FD}" type="presParOf" srcId="{77524B03-AF95-43A8-B8BF-792B18D3F535}" destId="{F1F132BB-1882-49F2-9D62-E27A579FD7EB}" srcOrd="2" destOrd="0" presId="urn:microsoft.com/office/officeart/2005/8/layout/process4"/>
    <dgm:cxn modelId="{AF3AA4D4-F0E9-42DC-A00A-77228379CB58}" type="presParOf" srcId="{F1F132BB-1882-49F2-9D62-E27A579FD7EB}" destId="{D0AE0C3F-C9EF-485E-BDA3-88F3CE3B87CD}" srcOrd="0" destOrd="0" presId="urn:microsoft.com/office/officeart/2005/8/layout/process4"/>
    <dgm:cxn modelId="{E9F299AE-B3AD-4176-94C7-40A551A5F891}" type="presParOf" srcId="{77524B03-AF95-43A8-B8BF-792B18D3F535}" destId="{A2005483-5244-44B5-91A5-179A3A4224D9}" srcOrd="3" destOrd="0" presId="urn:microsoft.com/office/officeart/2005/8/layout/process4"/>
    <dgm:cxn modelId="{D6CCDFC7-8050-4189-A67E-E753A22BC1BB}" type="presParOf" srcId="{77524B03-AF95-43A8-B8BF-792B18D3F535}" destId="{3061CBE5-8107-460F-BAF2-86150C7849E8}" srcOrd="4" destOrd="0" presId="urn:microsoft.com/office/officeart/2005/8/layout/process4"/>
    <dgm:cxn modelId="{6281FF70-76E6-40C1-865D-818C4B196EE3}" type="presParOf" srcId="{3061CBE5-8107-460F-BAF2-86150C7849E8}" destId="{D8947C20-3290-42D3-A847-E70CD56A2BFD}" srcOrd="0" destOrd="0" presId="urn:microsoft.com/office/officeart/2005/8/layout/process4"/>
    <dgm:cxn modelId="{D7D54B50-A596-4353-B06F-F45F04060E47}" type="presParOf" srcId="{77524B03-AF95-43A8-B8BF-792B18D3F535}" destId="{92A12174-AE77-4DBA-8AB4-AD6C4124C3A1}" srcOrd="5" destOrd="0" presId="urn:microsoft.com/office/officeart/2005/8/layout/process4"/>
    <dgm:cxn modelId="{6DD2967C-011A-4012-B2B7-A6CC81B59417}" type="presParOf" srcId="{77524B03-AF95-43A8-B8BF-792B18D3F535}" destId="{FD2EAD5A-C4C4-4321-BAEE-D77ABA826DBE}" srcOrd="6" destOrd="0" presId="urn:microsoft.com/office/officeart/2005/8/layout/process4"/>
    <dgm:cxn modelId="{321F00E2-256D-4FB2-BE71-4F52B00FC474}" type="presParOf" srcId="{FD2EAD5A-C4C4-4321-BAEE-D77ABA826DBE}" destId="{4EE222FB-ACBA-4A1A-ACC8-4307FAD557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AFD5D-85A6-4AE6-A130-7106D706F48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F41BBB4-B117-4EC7-9A12-B12228957288}">
      <dgm:prSet custT="1"/>
      <dgm:spPr/>
      <dgm:t>
        <a:bodyPr/>
        <a:lstStyle/>
        <a:p>
          <a:pPr algn="just" rtl="0"/>
          <a:r>
            <a:rPr lang="es-CR" sz="1200" b="1" dirty="0" smtClean="0"/>
            <a:t>Mayo 2009:  </a:t>
          </a:r>
          <a:r>
            <a:rPr lang="es-CR" sz="1200" dirty="0" smtClean="0"/>
            <a:t>El Área de Análisis del Desarrollo del MIDEPLAN inicia el proceso de </a:t>
          </a:r>
          <a:r>
            <a:rPr lang="es-CR" sz="1200" b="1" dirty="0" smtClean="0">
              <a:solidFill>
                <a:srgbClr val="0000FF"/>
              </a:solidFill>
            </a:rPr>
            <a:t>definición de la metodología </a:t>
          </a:r>
          <a:r>
            <a:rPr lang="es-CR" sz="1200" dirty="0" smtClean="0"/>
            <a:t>para elaborar el Plan Nacional de Desarrollo (PND) 2011-2014, según Ley 5525</a:t>
          </a:r>
        </a:p>
        <a:p>
          <a:pPr algn="just" rtl="0"/>
          <a:r>
            <a:rPr lang="es-CR" sz="1200" b="1" dirty="0" smtClean="0"/>
            <a:t>28 de mayo del 2010: </a:t>
          </a:r>
          <a:r>
            <a:rPr lang="es-CR" sz="1200" dirty="0" smtClean="0"/>
            <a:t>el MIDEPLAN envía a Casa Presidencial para revisión, </a:t>
          </a:r>
          <a:r>
            <a:rPr lang="es-CR" sz="1200" b="1" dirty="0" smtClean="0">
              <a:solidFill>
                <a:srgbClr val="0000FF"/>
              </a:solidFill>
            </a:rPr>
            <a:t>insumos para iniciar el proceso de elaboración del PND </a:t>
          </a:r>
          <a:r>
            <a:rPr lang="es-CR" sz="1200" dirty="0" smtClean="0"/>
            <a:t>2011-2014. Se envió lo siguiente:</a:t>
          </a:r>
        </a:p>
        <a:p>
          <a:pPr algn="just" rtl="0"/>
          <a:r>
            <a:rPr lang="es-CR" sz="1200" i="1" dirty="0" smtClean="0"/>
            <a:t>-Resumen Ejecutivo de metodología para el PND 2011-2014. </a:t>
          </a:r>
        </a:p>
        <a:p>
          <a:pPr algn="just"/>
          <a:r>
            <a:rPr lang="es-CR" sz="1200" i="1" dirty="0" smtClean="0"/>
            <a:t>-Propuesta de Directriz Presidencial para la formulación del PND. </a:t>
          </a:r>
        </a:p>
        <a:p>
          <a:pPr algn="just"/>
          <a:r>
            <a:rPr lang="es-CR" sz="1200" i="1" dirty="0" smtClean="0"/>
            <a:t>-Propuesta de Reglamento orgánico del Poder Ejecutivo. </a:t>
          </a:r>
          <a:endParaRPr lang="es-CR" sz="1200" i="1" dirty="0"/>
        </a:p>
      </dgm:t>
    </dgm:pt>
    <dgm:pt modelId="{5E4A1155-54AF-4A36-8AC6-1F17A4FBA229}" type="parTrans" cxnId="{D19D0F96-C326-4534-B138-762EB9FDBFA7}">
      <dgm:prSet/>
      <dgm:spPr/>
      <dgm:t>
        <a:bodyPr/>
        <a:lstStyle/>
        <a:p>
          <a:pPr algn="just"/>
          <a:endParaRPr lang="es-CR"/>
        </a:p>
      </dgm:t>
    </dgm:pt>
    <dgm:pt modelId="{2660AAC4-BD0C-4F7D-95C6-54827AB26D1D}" type="sibTrans" cxnId="{D19D0F96-C326-4534-B138-762EB9FDBFA7}">
      <dgm:prSet/>
      <dgm:spPr/>
      <dgm:t>
        <a:bodyPr/>
        <a:lstStyle/>
        <a:p>
          <a:pPr algn="just"/>
          <a:endParaRPr lang="es-CR"/>
        </a:p>
      </dgm:t>
    </dgm:pt>
    <dgm:pt modelId="{C57AE1BB-8ECC-4DF1-8C7B-65439BBAB387}">
      <dgm:prSet custT="1"/>
      <dgm:spPr/>
      <dgm:t>
        <a:bodyPr/>
        <a:lstStyle/>
        <a:p>
          <a:pPr algn="just" rtl="0"/>
          <a:r>
            <a:rPr lang="es-CR" sz="1200" dirty="0" smtClean="0"/>
            <a:t>MIDEPLAN remite  </a:t>
          </a:r>
          <a:r>
            <a:rPr lang="es-CR" sz="1200" b="1" dirty="0" smtClean="0">
              <a:solidFill>
                <a:srgbClr val="0000FF"/>
              </a:solidFill>
            </a:rPr>
            <a:t>Directriz Presidencial </a:t>
          </a:r>
          <a:r>
            <a:rPr lang="es-CR" sz="1200" dirty="0" smtClean="0"/>
            <a:t>a Rectorías Sectoriales para elaboración del PND, la metodología del PND 2011-2014 y se solicita el nombramiento de los </a:t>
          </a:r>
          <a:r>
            <a:rPr lang="es-CR" sz="1200" b="1" dirty="0" smtClean="0">
              <a:solidFill>
                <a:srgbClr val="0000FF"/>
              </a:solidFill>
            </a:rPr>
            <a:t>enlaces sectoriales </a:t>
          </a:r>
          <a:r>
            <a:rPr lang="es-CR" sz="1200" dirty="0" smtClean="0"/>
            <a:t>que trabajarán técnicamente en la elaboración de las propuestas sectoriales del PND. </a:t>
          </a:r>
          <a:endParaRPr lang="es-CR" sz="1200" dirty="0"/>
        </a:p>
      </dgm:t>
    </dgm:pt>
    <dgm:pt modelId="{9C299C2E-C3EE-42BF-8F9D-C994C7644B8E}" type="parTrans" cxnId="{E8ECBB75-8151-4617-BBB2-D0A20BA22577}">
      <dgm:prSet/>
      <dgm:spPr/>
      <dgm:t>
        <a:bodyPr/>
        <a:lstStyle/>
        <a:p>
          <a:pPr algn="just"/>
          <a:endParaRPr lang="es-CR"/>
        </a:p>
      </dgm:t>
    </dgm:pt>
    <dgm:pt modelId="{9488EB0C-EDA3-499D-8DA3-6D3CA4CAA33C}" type="sibTrans" cxnId="{E8ECBB75-8151-4617-BBB2-D0A20BA22577}">
      <dgm:prSet/>
      <dgm:spPr/>
      <dgm:t>
        <a:bodyPr/>
        <a:lstStyle/>
        <a:p>
          <a:pPr algn="just"/>
          <a:endParaRPr lang="es-CR"/>
        </a:p>
      </dgm:t>
    </dgm:pt>
    <dgm:pt modelId="{7A06EF03-8DC2-453A-9900-0B672489274F}">
      <dgm:prSet custT="1"/>
      <dgm:spPr/>
      <dgm:t>
        <a:bodyPr/>
        <a:lstStyle/>
        <a:p>
          <a:pPr algn="just" rtl="0"/>
          <a:r>
            <a:rPr lang="es-CR" sz="1200" b="1" dirty="0" smtClean="0"/>
            <a:t>Junio del 2010:</a:t>
          </a:r>
        </a:p>
        <a:p>
          <a:pPr algn="just" rtl="0"/>
          <a:r>
            <a:rPr lang="es-CR" sz="1200" dirty="0" smtClean="0"/>
            <a:t>Se inicia </a:t>
          </a:r>
          <a:r>
            <a:rPr lang="es-CR" sz="1200" b="1" dirty="0" smtClean="0">
              <a:solidFill>
                <a:srgbClr val="0000FF"/>
              </a:solidFill>
            </a:rPr>
            <a:t>inducción</a:t>
          </a:r>
          <a:r>
            <a:rPr lang="es-CR" sz="1200" dirty="0" smtClean="0"/>
            <a:t> </a:t>
          </a:r>
          <a:r>
            <a:rPr lang="es-CR" sz="1200" b="1" dirty="0" smtClean="0">
              <a:solidFill>
                <a:srgbClr val="0000FF"/>
              </a:solidFill>
            </a:rPr>
            <a:t>metodológica</a:t>
          </a:r>
          <a:r>
            <a:rPr lang="es-CR" sz="1200" dirty="0" smtClean="0"/>
            <a:t> a los </a:t>
          </a:r>
          <a:r>
            <a:rPr lang="es-CR" sz="1200" u="none" dirty="0" smtClean="0"/>
            <a:t>enlaces sectoriales </a:t>
          </a:r>
          <a:r>
            <a:rPr lang="es-CR" sz="1200" dirty="0" smtClean="0"/>
            <a:t>para la elaboración del PND 2011-2014.</a:t>
          </a:r>
        </a:p>
        <a:p>
          <a:pPr algn="just" rtl="0"/>
          <a:r>
            <a:rPr lang="es-CR" sz="1200" dirty="0" smtClean="0"/>
            <a:t>El MIDEPLAN propone a los sectores realizar una inducción metodológica del PND a cada sector en donde participen las instituciones respectivas</a:t>
          </a:r>
          <a:endParaRPr lang="es-CR" sz="1200" dirty="0"/>
        </a:p>
      </dgm:t>
    </dgm:pt>
    <dgm:pt modelId="{1D648739-9B18-4834-AF8D-510E54C4E15D}" type="parTrans" cxnId="{9FACEA43-D952-4CC9-BE53-89DF2B3248C7}">
      <dgm:prSet/>
      <dgm:spPr/>
      <dgm:t>
        <a:bodyPr/>
        <a:lstStyle/>
        <a:p>
          <a:pPr algn="just"/>
          <a:endParaRPr lang="es-CR"/>
        </a:p>
      </dgm:t>
    </dgm:pt>
    <dgm:pt modelId="{C0336FD4-1239-4C62-B1E4-767BF7400305}" type="sibTrans" cxnId="{9FACEA43-D952-4CC9-BE53-89DF2B3248C7}">
      <dgm:prSet/>
      <dgm:spPr/>
      <dgm:t>
        <a:bodyPr/>
        <a:lstStyle/>
        <a:p>
          <a:pPr algn="just"/>
          <a:endParaRPr lang="es-CR"/>
        </a:p>
      </dgm:t>
    </dgm:pt>
    <dgm:pt modelId="{3417935D-CD96-458B-A3F7-9E9DB4D2A0AD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dirty="0" smtClean="0"/>
            <a:t>Julio-Agosto 2010:</a:t>
          </a: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dirty="0" smtClean="0"/>
            <a:t> </a:t>
          </a:r>
          <a:r>
            <a:rPr lang="es-CR" sz="1200" dirty="0" smtClean="0"/>
            <a:t>MIDEPLAN y Rectorías construyen el </a:t>
          </a:r>
          <a:r>
            <a:rPr lang="es-CR" sz="1200" b="1" dirty="0" smtClean="0">
              <a:solidFill>
                <a:srgbClr val="0000FF"/>
              </a:solidFill>
            </a:rPr>
            <a:t>Análisis de Árbol de Causalidades </a:t>
          </a:r>
          <a:r>
            <a:rPr lang="es-CR" sz="1200" dirty="0" smtClean="0"/>
            <a:t> mediante el cual se identifican los problemas, causas y efectos que  aquejan al sector y se propone líneas de acción para solucionar la problemática. Este producto constituye un insumo para validar o reformular las propuestas sectoriales. </a:t>
          </a: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dirty="0" smtClean="0"/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dirty="0" smtClean="0"/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dirty="0" smtClean="0"/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200" b="0" dirty="0"/>
        </a:p>
      </dgm:t>
    </dgm:pt>
    <dgm:pt modelId="{8C093E34-22B1-4171-847A-D0841FA2877B}" type="parTrans" cxnId="{3A89EC12-A376-419F-9B2B-06605B3A05DF}">
      <dgm:prSet/>
      <dgm:spPr/>
      <dgm:t>
        <a:bodyPr/>
        <a:lstStyle/>
        <a:p>
          <a:pPr algn="just"/>
          <a:endParaRPr lang="es-CR"/>
        </a:p>
      </dgm:t>
    </dgm:pt>
    <dgm:pt modelId="{F61865F0-FE8C-40EF-825C-9E84116BEE92}" type="sibTrans" cxnId="{3A89EC12-A376-419F-9B2B-06605B3A05DF}">
      <dgm:prSet/>
      <dgm:spPr/>
      <dgm:t>
        <a:bodyPr/>
        <a:lstStyle/>
        <a:p>
          <a:pPr algn="just"/>
          <a:endParaRPr lang="es-CR"/>
        </a:p>
      </dgm:t>
    </dgm:pt>
    <dgm:pt modelId="{1F17B7DC-035D-4A5A-AA84-8B8A928846ED}" type="pres">
      <dgm:prSet presAssocID="{70EAFD5D-85A6-4AE6-A130-7106D706F48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8141FF7-CBD9-4BB1-ACAB-28BEFE4D1338}" type="pres">
      <dgm:prSet presAssocID="{70EAFD5D-85A6-4AE6-A130-7106D706F48A}" presName="arrow" presStyleLbl="bgShp" presStyleIdx="0" presStyleCnt="1" custScaleY="108437" custLinFactNeighborX="771" custLinFactNeighborY="2838"/>
      <dgm:spPr/>
      <dgm:t>
        <a:bodyPr/>
        <a:lstStyle/>
        <a:p>
          <a:endParaRPr lang="es-CR"/>
        </a:p>
      </dgm:t>
    </dgm:pt>
    <dgm:pt modelId="{E132E716-3071-47A2-AD1F-CAF9B618F57F}" type="pres">
      <dgm:prSet presAssocID="{70EAFD5D-85A6-4AE6-A130-7106D706F48A}" presName="arrowDiagram4" presStyleCnt="0"/>
      <dgm:spPr/>
      <dgm:t>
        <a:bodyPr/>
        <a:lstStyle/>
        <a:p>
          <a:endParaRPr lang="es-CR"/>
        </a:p>
      </dgm:t>
    </dgm:pt>
    <dgm:pt modelId="{0A8455B9-C557-4134-A49C-895301A16294}" type="pres">
      <dgm:prSet presAssocID="{BF41BBB4-B117-4EC7-9A12-B12228957288}" presName="bullet4a" presStyleLbl="node1" presStyleIdx="0" presStyleCnt="4"/>
      <dgm:spPr/>
      <dgm:t>
        <a:bodyPr/>
        <a:lstStyle/>
        <a:p>
          <a:endParaRPr lang="es-CR"/>
        </a:p>
      </dgm:t>
    </dgm:pt>
    <dgm:pt modelId="{5C95061A-99BB-4563-B967-915FA69D87EB}" type="pres">
      <dgm:prSet presAssocID="{BF41BBB4-B117-4EC7-9A12-B12228957288}" presName="textBox4a" presStyleLbl="revTx" presStyleIdx="0" presStyleCnt="4" custScaleX="116713" custScaleY="116327" custLinFactY="-106206" custLinFactNeighborX="-56509" custLinFactNeighborY="-20000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F30BEA3-E890-4270-A11E-11AA33D8351B}" type="pres">
      <dgm:prSet presAssocID="{C57AE1BB-8ECC-4DF1-8C7B-65439BBAB387}" presName="bullet4b" presStyleLbl="node1" presStyleIdx="1" presStyleCnt="4"/>
      <dgm:spPr>
        <a:solidFill>
          <a:srgbClr val="002060"/>
        </a:solidFill>
      </dgm:spPr>
      <dgm:t>
        <a:bodyPr/>
        <a:lstStyle/>
        <a:p>
          <a:endParaRPr lang="es-CR"/>
        </a:p>
      </dgm:t>
    </dgm:pt>
    <dgm:pt modelId="{DB2135D1-2F04-439C-954E-9917D741F395}" type="pres">
      <dgm:prSet presAssocID="{C57AE1BB-8ECC-4DF1-8C7B-65439BBAB387}" presName="textBox4b" presStyleLbl="revTx" presStyleIdx="1" presStyleCnt="4" custLinFactY="-3433" custLinFactNeighborX="-20953" custLinFactNeighborY="-10000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6EA66AF-FA40-49F4-9D32-45C0A793F9BD}" type="pres">
      <dgm:prSet presAssocID="{7A06EF03-8DC2-453A-9900-0B672489274F}" presName="bullet4c" presStyleLbl="node1" presStyleIdx="2" presStyleCnt="4"/>
      <dgm:spPr>
        <a:solidFill>
          <a:srgbClr val="002060"/>
        </a:solidFill>
      </dgm:spPr>
      <dgm:t>
        <a:bodyPr/>
        <a:lstStyle/>
        <a:p>
          <a:endParaRPr lang="es-CR"/>
        </a:p>
      </dgm:t>
    </dgm:pt>
    <dgm:pt modelId="{4C2C6133-A065-4638-9D25-FE475AE231CC}" type="pres">
      <dgm:prSet presAssocID="{7A06EF03-8DC2-453A-9900-0B672489274F}" presName="textBox4c" presStyleLbl="revTx" presStyleIdx="2" presStyleCnt="4" custScaleY="75246" custLinFactNeighborX="-6129" custLinFactNeighborY="174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D58EE9-04A4-42A1-831B-5BDB0A900586}" type="pres">
      <dgm:prSet presAssocID="{3417935D-CD96-458B-A3F7-9E9DB4D2A0AD}" presName="bullet4d" presStyleLbl="node1" presStyleIdx="3" presStyleCnt="4" custLinFactNeighborX="-12527" custLinFactNeighborY="-18012"/>
      <dgm:spPr>
        <a:solidFill>
          <a:srgbClr val="002060"/>
        </a:solidFill>
      </dgm:spPr>
      <dgm:t>
        <a:bodyPr/>
        <a:lstStyle/>
        <a:p>
          <a:endParaRPr lang="es-CR"/>
        </a:p>
      </dgm:t>
    </dgm:pt>
    <dgm:pt modelId="{E1FB2B4D-CE39-4A13-8DB2-93B00B52BFAD}" type="pres">
      <dgm:prSet presAssocID="{3417935D-CD96-458B-A3F7-9E9DB4D2A0AD}" presName="textBox4d" presStyleLbl="revTx" presStyleIdx="3" presStyleCnt="4" custScaleX="122867" custScaleY="85632" custLinFactNeighborX="20734" custLinFactNeighborY="-524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F5EA61A-1884-423F-BD70-38E245C8411B}" type="presOf" srcId="{C57AE1BB-8ECC-4DF1-8C7B-65439BBAB387}" destId="{DB2135D1-2F04-439C-954E-9917D741F395}" srcOrd="0" destOrd="0" presId="urn:microsoft.com/office/officeart/2005/8/layout/arrow2"/>
    <dgm:cxn modelId="{9FACEA43-D952-4CC9-BE53-89DF2B3248C7}" srcId="{70EAFD5D-85A6-4AE6-A130-7106D706F48A}" destId="{7A06EF03-8DC2-453A-9900-0B672489274F}" srcOrd="2" destOrd="0" parTransId="{1D648739-9B18-4834-AF8D-510E54C4E15D}" sibTransId="{C0336FD4-1239-4C62-B1E4-767BF7400305}"/>
    <dgm:cxn modelId="{3A89EC12-A376-419F-9B2B-06605B3A05DF}" srcId="{70EAFD5D-85A6-4AE6-A130-7106D706F48A}" destId="{3417935D-CD96-458B-A3F7-9E9DB4D2A0AD}" srcOrd="3" destOrd="0" parTransId="{8C093E34-22B1-4171-847A-D0841FA2877B}" sibTransId="{F61865F0-FE8C-40EF-825C-9E84116BEE92}"/>
    <dgm:cxn modelId="{D19D0F96-C326-4534-B138-762EB9FDBFA7}" srcId="{70EAFD5D-85A6-4AE6-A130-7106D706F48A}" destId="{BF41BBB4-B117-4EC7-9A12-B12228957288}" srcOrd="0" destOrd="0" parTransId="{5E4A1155-54AF-4A36-8AC6-1F17A4FBA229}" sibTransId="{2660AAC4-BD0C-4F7D-95C6-54827AB26D1D}"/>
    <dgm:cxn modelId="{AE14A3C6-4D6F-458F-B782-829613D2949B}" type="presOf" srcId="{7A06EF03-8DC2-453A-9900-0B672489274F}" destId="{4C2C6133-A065-4638-9D25-FE475AE231CC}" srcOrd="0" destOrd="0" presId="urn:microsoft.com/office/officeart/2005/8/layout/arrow2"/>
    <dgm:cxn modelId="{18A4121F-4199-4B13-AC92-1B1677F54D5D}" type="presOf" srcId="{BF41BBB4-B117-4EC7-9A12-B12228957288}" destId="{5C95061A-99BB-4563-B967-915FA69D87EB}" srcOrd="0" destOrd="0" presId="urn:microsoft.com/office/officeart/2005/8/layout/arrow2"/>
    <dgm:cxn modelId="{63A2C102-683F-43E1-961A-988A0B8ACA02}" type="presOf" srcId="{70EAFD5D-85A6-4AE6-A130-7106D706F48A}" destId="{1F17B7DC-035D-4A5A-AA84-8B8A928846ED}" srcOrd="0" destOrd="0" presId="urn:microsoft.com/office/officeart/2005/8/layout/arrow2"/>
    <dgm:cxn modelId="{E8ECBB75-8151-4617-BBB2-D0A20BA22577}" srcId="{70EAFD5D-85A6-4AE6-A130-7106D706F48A}" destId="{C57AE1BB-8ECC-4DF1-8C7B-65439BBAB387}" srcOrd="1" destOrd="0" parTransId="{9C299C2E-C3EE-42BF-8F9D-C994C7644B8E}" sibTransId="{9488EB0C-EDA3-499D-8DA3-6D3CA4CAA33C}"/>
    <dgm:cxn modelId="{F1E2ECC9-A5B0-47C5-AC60-C7518EDC1A1F}" type="presOf" srcId="{3417935D-CD96-458B-A3F7-9E9DB4D2A0AD}" destId="{E1FB2B4D-CE39-4A13-8DB2-93B00B52BFAD}" srcOrd="0" destOrd="0" presId="urn:microsoft.com/office/officeart/2005/8/layout/arrow2"/>
    <dgm:cxn modelId="{3854A054-6D3F-4A5A-9AA3-2C3A47D90D0F}" type="presParOf" srcId="{1F17B7DC-035D-4A5A-AA84-8B8A928846ED}" destId="{98141FF7-CBD9-4BB1-ACAB-28BEFE4D1338}" srcOrd="0" destOrd="0" presId="urn:microsoft.com/office/officeart/2005/8/layout/arrow2"/>
    <dgm:cxn modelId="{32CE41EC-A050-4893-B256-908DF9F678FF}" type="presParOf" srcId="{1F17B7DC-035D-4A5A-AA84-8B8A928846ED}" destId="{E132E716-3071-47A2-AD1F-CAF9B618F57F}" srcOrd="1" destOrd="0" presId="urn:microsoft.com/office/officeart/2005/8/layout/arrow2"/>
    <dgm:cxn modelId="{E8BA64D5-9110-439D-8BC0-FD5DA49DAF79}" type="presParOf" srcId="{E132E716-3071-47A2-AD1F-CAF9B618F57F}" destId="{0A8455B9-C557-4134-A49C-895301A16294}" srcOrd="0" destOrd="0" presId="urn:microsoft.com/office/officeart/2005/8/layout/arrow2"/>
    <dgm:cxn modelId="{B56CCF0C-1525-4742-9C75-966F8284C46D}" type="presParOf" srcId="{E132E716-3071-47A2-AD1F-CAF9B618F57F}" destId="{5C95061A-99BB-4563-B967-915FA69D87EB}" srcOrd="1" destOrd="0" presId="urn:microsoft.com/office/officeart/2005/8/layout/arrow2"/>
    <dgm:cxn modelId="{F832EF80-4369-4A2F-AFCA-CFA285243FA5}" type="presParOf" srcId="{E132E716-3071-47A2-AD1F-CAF9B618F57F}" destId="{DF30BEA3-E890-4270-A11E-11AA33D8351B}" srcOrd="2" destOrd="0" presId="urn:microsoft.com/office/officeart/2005/8/layout/arrow2"/>
    <dgm:cxn modelId="{DA18225D-448B-4EBE-9527-4B0F5F077536}" type="presParOf" srcId="{E132E716-3071-47A2-AD1F-CAF9B618F57F}" destId="{DB2135D1-2F04-439C-954E-9917D741F395}" srcOrd="3" destOrd="0" presId="urn:microsoft.com/office/officeart/2005/8/layout/arrow2"/>
    <dgm:cxn modelId="{9E265008-143D-4758-A26A-2D3C6B1EE1E1}" type="presParOf" srcId="{E132E716-3071-47A2-AD1F-CAF9B618F57F}" destId="{86EA66AF-FA40-49F4-9D32-45C0A793F9BD}" srcOrd="4" destOrd="0" presId="urn:microsoft.com/office/officeart/2005/8/layout/arrow2"/>
    <dgm:cxn modelId="{E5D20F1D-280D-44B2-8E72-3780C604E3A8}" type="presParOf" srcId="{E132E716-3071-47A2-AD1F-CAF9B618F57F}" destId="{4C2C6133-A065-4638-9D25-FE475AE231CC}" srcOrd="5" destOrd="0" presId="urn:microsoft.com/office/officeart/2005/8/layout/arrow2"/>
    <dgm:cxn modelId="{DF28BD41-D190-459B-B374-E0DD16F34F2D}" type="presParOf" srcId="{E132E716-3071-47A2-AD1F-CAF9B618F57F}" destId="{1BD58EE9-04A4-42A1-831B-5BDB0A900586}" srcOrd="6" destOrd="0" presId="urn:microsoft.com/office/officeart/2005/8/layout/arrow2"/>
    <dgm:cxn modelId="{5B851F79-726A-458A-989B-0FB62E8A3E0A}" type="presParOf" srcId="{E132E716-3071-47A2-AD1F-CAF9B618F57F}" destId="{E1FB2B4D-CE39-4A13-8DB2-93B00B52BFA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AFD5D-85A6-4AE6-A130-7106D706F48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F41BBB4-B117-4EC7-9A12-B12228957288}">
      <dgm:prSet custT="1"/>
      <dgm:spPr/>
      <dgm:t>
        <a:bodyPr/>
        <a:lstStyle/>
        <a:p>
          <a:pPr algn="just" rtl="0"/>
          <a:r>
            <a:rPr lang="es-CR" sz="1200" b="1" dirty="0" smtClean="0"/>
            <a:t>Julio 2010: </a:t>
          </a:r>
        </a:p>
        <a:p>
          <a:pPr algn="just" rtl="0"/>
          <a:r>
            <a:rPr lang="es-CR" sz="1200" b="1" dirty="0" smtClean="0"/>
            <a:t>Participación Regional:</a:t>
          </a:r>
        </a:p>
        <a:p>
          <a:pPr algn="just" rtl="0"/>
          <a:r>
            <a:rPr lang="es-CR" sz="1200" dirty="0" smtClean="0"/>
            <a:t>MIDEPLAN convoca las instituciones sectorialmente en las regiones, (con excepción de Región Central)  incluyendo gobiernos locales. Las propuestas sectoriales preliminares se   analizan y </a:t>
          </a:r>
          <a:r>
            <a:rPr lang="es-CR" sz="1200" b="1" dirty="0" smtClean="0">
              <a:solidFill>
                <a:srgbClr val="0000FF"/>
              </a:solidFill>
            </a:rPr>
            <a:t>se proponen acciones de </a:t>
          </a:r>
          <a:r>
            <a:rPr lang="es-CR" sz="1200" b="1" dirty="0" smtClean="0">
              <a:solidFill>
                <a:srgbClr val="0000FF"/>
              </a:solidFill>
              <a:hlinkClick xmlns:r="http://schemas.openxmlformats.org/officeDocument/2006/relationships" r:id="rId1" action="ppaction://hlinkpres?slideindex=1&amp;slidetitle="/>
            </a:rPr>
            <a:t>desarrollo regional.</a:t>
          </a:r>
          <a:endParaRPr lang="es-CR" sz="1200" b="1" dirty="0" smtClean="0">
            <a:solidFill>
              <a:srgbClr val="0000FF"/>
            </a:solidFill>
          </a:endParaRPr>
        </a:p>
        <a:p>
          <a:pPr algn="just" rtl="0"/>
          <a:endParaRPr lang="es-CR" sz="1200" dirty="0" smtClean="0">
            <a:solidFill>
              <a:srgbClr val="0000FF"/>
            </a:solidFill>
          </a:endParaRPr>
        </a:p>
        <a:p>
          <a:pPr algn="just" rtl="0"/>
          <a:r>
            <a:rPr lang="es-CR" sz="1200" dirty="0" smtClean="0"/>
            <a:t>MIDEPLAN </a:t>
          </a:r>
          <a:r>
            <a:rPr lang="es-CR" sz="1200" b="1" dirty="0" err="1" smtClean="0">
              <a:solidFill>
                <a:srgbClr val="0000FF"/>
              </a:solidFill>
            </a:rPr>
            <a:t>sitematiza</a:t>
          </a:r>
          <a:r>
            <a:rPr lang="es-CR" sz="1200" dirty="0" smtClean="0"/>
            <a:t> propuestas regionales y la envía oficialmente a Rectorías para ser revisadas y valoradas para su incorporación en el PND.</a:t>
          </a:r>
          <a:endParaRPr lang="es-CR" sz="1200" dirty="0"/>
        </a:p>
      </dgm:t>
    </dgm:pt>
    <dgm:pt modelId="{5E4A1155-54AF-4A36-8AC6-1F17A4FBA229}" type="parTrans" cxnId="{D19D0F96-C326-4534-B138-762EB9FDBFA7}">
      <dgm:prSet/>
      <dgm:spPr/>
      <dgm:t>
        <a:bodyPr/>
        <a:lstStyle/>
        <a:p>
          <a:pPr algn="just"/>
          <a:endParaRPr lang="es-CR"/>
        </a:p>
      </dgm:t>
    </dgm:pt>
    <dgm:pt modelId="{2660AAC4-BD0C-4F7D-95C6-54827AB26D1D}" type="sibTrans" cxnId="{D19D0F96-C326-4534-B138-762EB9FDBFA7}">
      <dgm:prSet/>
      <dgm:spPr/>
      <dgm:t>
        <a:bodyPr/>
        <a:lstStyle/>
        <a:p>
          <a:pPr algn="just"/>
          <a:endParaRPr lang="es-CR"/>
        </a:p>
      </dgm:t>
    </dgm:pt>
    <dgm:pt modelId="{C57AE1BB-8ECC-4DF1-8C7B-65439BBAB387}">
      <dgm:prSet custT="1"/>
      <dgm:spPr/>
      <dgm:t>
        <a:bodyPr/>
        <a:lstStyle/>
        <a:p>
          <a:pPr algn="just" rtl="0"/>
          <a:r>
            <a:rPr lang="es-CR" sz="1200" dirty="0" smtClean="0"/>
            <a:t>MIDEPLAN solicita apoyo al BID-Washington para </a:t>
          </a:r>
          <a:r>
            <a:rPr lang="es-CR" sz="1200" b="1" dirty="0" smtClean="0">
              <a:solidFill>
                <a:srgbClr val="0000FF"/>
              </a:solidFill>
            </a:rPr>
            <a:t>analizar las propuestas </a:t>
          </a:r>
          <a:r>
            <a:rPr lang="es-CR" sz="1200" dirty="0" smtClean="0"/>
            <a:t>sectoriales elaboradas y contar con criterio de experto sobre las mismas con base en su experiencia de Gerencia por Resultados, los expertos son: Roberto García, Leonardo </a:t>
          </a:r>
          <a:r>
            <a:rPr lang="es-CR" sz="1200" dirty="0" err="1" smtClean="0"/>
            <a:t>Lagucci</a:t>
          </a:r>
          <a:r>
            <a:rPr lang="es-CR" sz="1200" dirty="0" smtClean="0"/>
            <a:t>, Juan </a:t>
          </a:r>
          <a:r>
            <a:rPr lang="es-CR" sz="1200" dirty="0" err="1" smtClean="0"/>
            <a:t>Bericó</a:t>
          </a:r>
          <a:r>
            <a:rPr lang="es-CR" sz="1200" dirty="0" smtClean="0"/>
            <a:t> y Mauricio García. </a:t>
          </a:r>
        </a:p>
        <a:p>
          <a:pPr algn="just" rtl="0"/>
          <a:endParaRPr lang="es-MX" sz="1200" dirty="0" smtClean="0"/>
        </a:p>
        <a:p>
          <a:pPr algn="just" rtl="0"/>
          <a:endParaRPr lang="es-MX" sz="1200" dirty="0" smtClean="0"/>
        </a:p>
        <a:p>
          <a:pPr algn="just" rtl="0"/>
          <a:r>
            <a:rPr lang="es-MX" sz="1200" dirty="0" smtClean="0"/>
            <a:t>En </a:t>
          </a:r>
          <a:r>
            <a:rPr lang="es-MX" sz="1200" b="1" dirty="0" smtClean="0">
              <a:solidFill>
                <a:srgbClr val="0000FF"/>
              </a:solidFill>
            </a:rPr>
            <a:t>tele-conferencia</a:t>
          </a:r>
          <a:r>
            <a:rPr lang="es-MX" sz="1200" dirty="0" smtClean="0"/>
            <a:t> </a:t>
          </a:r>
        </a:p>
        <a:p>
          <a:pPr algn="just" rtl="0"/>
          <a:r>
            <a:rPr lang="es-MX" sz="1200" dirty="0" smtClean="0"/>
            <a:t>BID-expertos y MIDEPLAN-responsables y enlaces sectoriales analizan comentarios y observaciones.</a:t>
          </a:r>
          <a:endParaRPr lang="es-CR" sz="1200" dirty="0" smtClean="0"/>
        </a:p>
        <a:p>
          <a:pPr algn="just" rtl="0"/>
          <a:endParaRPr lang="es-MX" sz="1200" dirty="0" smtClean="0"/>
        </a:p>
        <a:p>
          <a:pPr algn="just" rtl="0"/>
          <a:endParaRPr lang="es-CR" sz="1200" dirty="0" smtClean="0"/>
        </a:p>
      </dgm:t>
    </dgm:pt>
    <dgm:pt modelId="{9C299C2E-C3EE-42BF-8F9D-C994C7644B8E}" type="parTrans" cxnId="{E8ECBB75-8151-4617-BBB2-D0A20BA22577}">
      <dgm:prSet/>
      <dgm:spPr/>
      <dgm:t>
        <a:bodyPr/>
        <a:lstStyle/>
        <a:p>
          <a:pPr algn="just"/>
          <a:endParaRPr lang="es-CR"/>
        </a:p>
      </dgm:t>
    </dgm:pt>
    <dgm:pt modelId="{9488EB0C-EDA3-499D-8DA3-6D3CA4CAA33C}" type="sibTrans" cxnId="{E8ECBB75-8151-4617-BBB2-D0A20BA22577}">
      <dgm:prSet/>
      <dgm:spPr/>
      <dgm:t>
        <a:bodyPr/>
        <a:lstStyle/>
        <a:p>
          <a:pPr algn="just"/>
          <a:endParaRPr lang="es-CR"/>
        </a:p>
      </dgm:t>
    </dgm:pt>
    <dgm:pt modelId="{7A06EF03-8DC2-453A-9900-0B672489274F}">
      <dgm:prSet custT="1"/>
      <dgm:spPr/>
      <dgm:t>
        <a:bodyPr/>
        <a:lstStyle/>
        <a:p>
          <a:pPr algn="just" rtl="0"/>
          <a:r>
            <a:rPr lang="es-CR" sz="1200" b="1" dirty="0" smtClean="0"/>
            <a:t>Setiembre  2010 </a:t>
          </a:r>
        </a:p>
        <a:p>
          <a:pPr algn="just" rtl="0"/>
          <a:r>
            <a:rPr lang="es-CR" sz="1200" dirty="0" smtClean="0"/>
            <a:t>Los responsables técnicos de MIDEPLAN </a:t>
          </a:r>
          <a:r>
            <a:rPr lang="es-CR" sz="1200" b="1" dirty="0" smtClean="0">
              <a:solidFill>
                <a:srgbClr val="0000FF"/>
              </a:solidFill>
            </a:rPr>
            <a:t>entregan  al Despacho de la Ministra de MIDEPLAN la versión preliminar</a:t>
          </a:r>
          <a:r>
            <a:rPr lang="es-CR" sz="1200" b="1" dirty="0" smtClean="0"/>
            <a:t> </a:t>
          </a:r>
          <a:r>
            <a:rPr lang="es-CR" sz="1200" dirty="0" smtClean="0"/>
            <a:t>del PND 2011-2014 y se establece el </a:t>
          </a:r>
          <a:r>
            <a:rPr lang="es-CR" sz="1200" b="1" dirty="0" smtClean="0">
              <a:solidFill>
                <a:srgbClr val="0000FF"/>
              </a:solidFill>
            </a:rPr>
            <a:t>cronograma para la revisión y aprobación final</a:t>
          </a:r>
          <a:r>
            <a:rPr lang="es-CR" sz="1200" dirty="0" smtClean="0"/>
            <a:t>. </a:t>
          </a:r>
          <a:endParaRPr lang="es-CR" sz="1200" dirty="0"/>
        </a:p>
      </dgm:t>
    </dgm:pt>
    <dgm:pt modelId="{1D648739-9B18-4834-AF8D-510E54C4E15D}" type="parTrans" cxnId="{9FACEA43-D952-4CC9-BE53-89DF2B3248C7}">
      <dgm:prSet/>
      <dgm:spPr/>
      <dgm:t>
        <a:bodyPr/>
        <a:lstStyle/>
        <a:p>
          <a:pPr algn="just"/>
          <a:endParaRPr lang="es-CR"/>
        </a:p>
      </dgm:t>
    </dgm:pt>
    <dgm:pt modelId="{C0336FD4-1239-4C62-B1E4-767BF7400305}" type="sibTrans" cxnId="{9FACEA43-D952-4CC9-BE53-89DF2B3248C7}">
      <dgm:prSet/>
      <dgm:spPr/>
      <dgm:t>
        <a:bodyPr/>
        <a:lstStyle/>
        <a:p>
          <a:pPr algn="just"/>
          <a:endParaRPr lang="es-CR"/>
        </a:p>
      </dgm:t>
    </dgm:pt>
    <dgm:pt modelId="{3417935D-CD96-458B-A3F7-9E9DB4D2A0AD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dirty="0" smtClean="0"/>
            <a:t>14 de diciembre 2010 </a:t>
          </a:r>
          <a:r>
            <a:rPr lang="es-CR" sz="1200" b="1" dirty="0" smtClean="0">
              <a:solidFill>
                <a:srgbClr val="0000FF"/>
              </a:solidFill>
            </a:rPr>
            <a:t>Exposición del PND </a:t>
          </a:r>
          <a:r>
            <a:rPr lang="es-CR" sz="1200" dirty="0" smtClean="0"/>
            <a:t>y entrega a la Presidenta de la República el PND 2011-2014, en el Teatro Nacional, con asistencia de jerarcas y funcionarios de instituciones públicas. </a:t>
          </a: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dirty="0" smtClean="0"/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dirty="0" smtClean="0"/>
            <a:t>Enero del 2011: </a:t>
          </a:r>
          <a:r>
            <a:rPr lang="es-CR" sz="1200" dirty="0" smtClean="0"/>
            <a:t>Se inicia el proceso de </a:t>
          </a:r>
          <a:r>
            <a:rPr lang="es-CR" sz="1200" b="1" dirty="0" smtClean="0">
              <a:solidFill>
                <a:srgbClr val="0000FF"/>
              </a:solidFill>
            </a:rPr>
            <a:t>entrega y divulgación </a:t>
          </a:r>
          <a:r>
            <a:rPr lang="es-CR" sz="1200" dirty="0" smtClean="0"/>
            <a:t>del PND 2011-2014 a la Asamblea Legislativa, Poder Ejecutivo (instituciones, ministerios), Municipalidades, Embajadas y Consulados, Organismos Internacionales y a la ciudadanía. </a:t>
          </a:r>
          <a:endParaRPr lang="es-CR" sz="1200" dirty="0"/>
        </a:p>
      </dgm:t>
    </dgm:pt>
    <dgm:pt modelId="{8C093E34-22B1-4171-847A-D0841FA2877B}" type="parTrans" cxnId="{3A89EC12-A376-419F-9B2B-06605B3A05DF}">
      <dgm:prSet/>
      <dgm:spPr/>
      <dgm:t>
        <a:bodyPr/>
        <a:lstStyle/>
        <a:p>
          <a:pPr algn="just"/>
          <a:endParaRPr lang="es-CR"/>
        </a:p>
      </dgm:t>
    </dgm:pt>
    <dgm:pt modelId="{F61865F0-FE8C-40EF-825C-9E84116BEE92}" type="sibTrans" cxnId="{3A89EC12-A376-419F-9B2B-06605B3A05DF}">
      <dgm:prSet/>
      <dgm:spPr/>
      <dgm:t>
        <a:bodyPr/>
        <a:lstStyle/>
        <a:p>
          <a:pPr algn="just"/>
          <a:endParaRPr lang="es-CR"/>
        </a:p>
      </dgm:t>
    </dgm:pt>
    <dgm:pt modelId="{1F17B7DC-035D-4A5A-AA84-8B8A928846ED}" type="pres">
      <dgm:prSet presAssocID="{70EAFD5D-85A6-4AE6-A130-7106D706F48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8141FF7-CBD9-4BB1-ACAB-28BEFE4D1338}" type="pres">
      <dgm:prSet presAssocID="{70EAFD5D-85A6-4AE6-A130-7106D706F48A}" presName="arrow" presStyleLbl="bgShp" presStyleIdx="0" presStyleCnt="1" custScaleY="108437" custLinFactNeighborY="2623"/>
      <dgm:spPr/>
      <dgm:t>
        <a:bodyPr/>
        <a:lstStyle/>
        <a:p>
          <a:endParaRPr lang="es-CR"/>
        </a:p>
      </dgm:t>
    </dgm:pt>
    <dgm:pt modelId="{E132E716-3071-47A2-AD1F-CAF9B618F57F}" type="pres">
      <dgm:prSet presAssocID="{70EAFD5D-85A6-4AE6-A130-7106D706F48A}" presName="arrowDiagram4" presStyleCnt="0"/>
      <dgm:spPr/>
      <dgm:t>
        <a:bodyPr/>
        <a:lstStyle/>
        <a:p>
          <a:endParaRPr lang="es-CR"/>
        </a:p>
      </dgm:t>
    </dgm:pt>
    <dgm:pt modelId="{0A8455B9-C557-4134-A49C-895301A16294}" type="pres">
      <dgm:prSet presAssocID="{BF41BBB4-B117-4EC7-9A12-B12228957288}" presName="bullet4a" presStyleLbl="node1" presStyleIdx="0" presStyleCnt="4"/>
      <dgm:spPr>
        <a:solidFill>
          <a:srgbClr val="002060"/>
        </a:solidFill>
      </dgm:spPr>
      <dgm:t>
        <a:bodyPr/>
        <a:lstStyle/>
        <a:p>
          <a:endParaRPr lang="es-CR"/>
        </a:p>
      </dgm:t>
    </dgm:pt>
    <dgm:pt modelId="{5C95061A-99BB-4563-B967-915FA69D87EB}" type="pres">
      <dgm:prSet presAssocID="{BF41BBB4-B117-4EC7-9A12-B12228957288}" presName="textBox4a" presStyleLbl="revTx" presStyleIdx="0" presStyleCnt="4" custScaleX="127899" custScaleY="157269" custLinFactY="-100000" custLinFactNeighborX="-68709" custLinFactNeighborY="-16730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F30BEA3-E890-4270-A11E-11AA33D8351B}" type="pres">
      <dgm:prSet presAssocID="{C57AE1BB-8ECC-4DF1-8C7B-65439BBAB387}" presName="bullet4b" presStyleLbl="node1" presStyleIdx="1" presStyleCnt="4"/>
      <dgm:spPr>
        <a:solidFill>
          <a:srgbClr val="002060"/>
        </a:solidFill>
      </dgm:spPr>
      <dgm:t>
        <a:bodyPr/>
        <a:lstStyle/>
        <a:p>
          <a:endParaRPr lang="es-CR"/>
        </a:p>
      </dgm:t>
    </dgm:pt>
    <dgm:pt modelId="{DB2135D1-2F04-439C-954E-9917D741F395}" type="pres">
      <dgm:prSet presAssocID="{C57AE1BB-8ECC-4DF1-8C7B-65439BBAB387}" presName="textBox4b" presStyleLbl="revTx" presStyleIdx="1" presStyleCnt="4" custScaleY="178511" custLinFactNeighborX="-16922" custLinFactNeighborY="-5509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6EA66AF-FA40-49F4-9D32-45C0A793F9BD}" type="pres">
      <dgm:prSet presAssocID="{7A06EF03-8DC2-453A-9900-0B672489274F}" presName="bullet4c" presStyleLbl="node1" presStyleIdx="2" presStyleCnt="4"/>
      <dgm:spPr>
        <a:solidFill>
          <a:srgbClr val="002060"/>
        </a:solidFill>
      </dgm:spPr>
      <dgm:t>
        <a:bodyPr/>
        <a:lstStyle/>
        <a:p>
          <a:endParaRPr lang="es-CR"/>
        </a:p>
      </dgm:t>
    </dgm:pt>
    <dgm:pt modelId="{4C2C6133-A065-4638-9D25-FE475AE231CC}" type="pres">
      <dgm:prSet presAssocID="{7A06EF03-8DC2-453A-9900-0B672489274F}" presName="textBox4c" presStyleLbl="revTx" presStyleIdx="2" presStyleCnt="4" custScaleY="62162" custLinFactNeighborX="2092" custLinFactNeighborY="-5606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D58EE9-04A4-42A1-831B-5BDB0A900586}" type="pres">
      <dgm:prSet presAssocID="{3417935D-CD96-458B-A3F7-9E9DB4D2A0AD}" presName="bullet4d" presStyleLbl="node1" presStyleIdx="3" presStyleCnt="4" custLinFactNeighborX="62826" custLinFactNeighborY="-29634"/>
      <dgm:spPr>
        <a:solidFill>
          <a:srgbClr val="002060"/>
        </a:solidFill>
      </dgm:spPr>
      <dgm:t>
        <a:bodyPr/>
        <a:lstStyle/>
        <a:p>
          <a:endParaRPr lang="es-CR"/>
        </a:p>
      </dgm:t>
    </dgm:pt>
    <dgm:pt modelId="{E1FB2B4D-CE39-4A13-8DB2-93B00B52BFAD}" type="pres">
      <dgm:prSet presAssocID="{3417935D-CD96-458B-A3F7-9E9DB4D2A0AD}" presName="textBox4d" presStyleLbl="revTx" presStyleIdx="3" presStyleCnt="4" custScaleX="131801" custLinFactNeighborX="14914" custLinFactNeighborY="433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A89EC12-A376-419F-9B2B-06605B3A05DF}" srcId="{70EAFD5D-85A6-4AE6-A130-7106D706F48A}" destId="{3417935D-CD96-458B-A3F7-9E9DB4D2A0AD}" srcOrd="3" destOrd="0" parTransId="{8C093E34-22B1-4171-847A-D0841FA2877B}" sibTransId="{F61865F0-FE8C-40EF-825C-9E84116BEE92}"/>
    <dgm:cxn modelId="{D19D0F96-C326-4534-B138-762EB9FDBFA7}" srcId="{70EAFD5D-85A6-4AE6-A130-7106D706F48A}" destId="{BF41BBB4-B117-4EC7-9A12-B12228957288}" srcOrd="0" destOrd="0" parTransId="{5E4A1155-54AF-4A36-8AC6-1F17A4FBA229}" sibTransId="{2660AAC4-BD0C-4F7D-95C6-54827AB26D1D}"/>
    <dgm:cxn modelId="{C57414A7-1F7F-4539-8855-EF602D20332A}" type="presOf" srcId="{BF41BBB4-B117-4EC7-9A12-B12228957288}" destId="{5C95061A-99BB-4563-B967-915FA69D87EB}" srcOrd="0" destOrd="0" presId="urn:microsoft.com/office/officeart/2005/8/layout/arrow2"/>
    <dgm:cxn modelId="{E8ECBB75-8151-4617-BBB2-D0A20BA22577}" srcId="{70EAFD5D-85A6-4AE6-A130-7106D706F48A}" destId="{C57AE1BB-8ECC-4DF1-8C7B-65439BBAB387}" srcOrd="1" destOrd="0" parTransId="{9C299C2E-C3EE-42BF-8F9D-C994C7644B8E}" sibTransId="{9488EB0C-EDA3-499D-8DA3-6D3CA4CAA33C}"/>
    <dgm:cxn modelId="{0DEF6A10-77EA-484F-9EB4-CE5352937436}" type="presOf" srcId="{3417935D-CD96-458B-A3F7-9E9DB4D2A0AD}" destId="{E1FB2B4D-CE39-4A13-8DB2-93B00B52BFAD}" srcOrd="0" destOrd="0" presId="urn:microsoft.com/office/officeart/2005/8/layout/arrow2"/>
    <dgm:cxn modelId="{805B4C53-08F7-452A-A567-427B156800BA}" type="presOf" srcId="{7A06EF03-8DC2-453A-9900-0B672489274F}" destId="{4C2C6133-A065-4638-9D25-FE475AE231CC}" srcOrd="0" destOrd="0" presId="urn:microsoft.com/office/officeart/2005/8/layout/arrow2"/>
    <dgm:cxn modelId="{3D1262A9-66B6-4BB2-BB78-4BA4D9E4553C}" type="presOf" srcId="{C57AE1BB-8ECC-4DF1-8C7B-65439BBAB387}" destId="{DB2135D1-2F04-439C-954E-9917D741F395}" srcOrd="0" destOrd="0" presId="urn:microsoft.com/office/officeart/2005/8/layout/arrow2"/>
    <dgm:cxn modelId="{300E3CE6-BA42-440B-945C-E3151D664AE1}" type="presOf" srcId="{70EAFD5D-85A6-4AE6-A130-7106D706F48A}" destId="{1F17B7DC-035D-4A5A-AA84-8B8A928846ED}" srcOrd="0" destOrd="0" presId="urn:microsoft.com/office/officeart/2005/8/layout/arrow2"/>
    <dgm:cxn modelId="{9FACEA43-D952-4CC9-BE53-89DF2B3248C7}" srcId="{70EAFD5D-85A6-4AE6-A130-7106D706F48A}" destId="{7A06EF03-8DC2-453A-9900-0B672489274F}" srcOrd="2" destOrd="0" parTransId="{1D648739-9B18-4834-AF8D-510E54C4E15D}" sibTransId="{C0336FD4-1239-4C62-B1E4-767BF7400305}"/>
    <dgm:cxn modelId="{B9CD5547-ACED-47E0-A1AB-89A41A7A92FB}" type="presParOf" srcId="{1F17B7DC-035D-4A5A-AA84-8B8A928846ED}" destId="{98141FF7-CBD9-4BB1-ACAB-28BEFE4D1338}" srcOrd="0" destOrd="0" presId="urn:microsoft.com/office/officeart/2005/8/layout/arrow2"/>
    <dgm:cxn modelId="{5AC94D89-6AA9-429B-A2BF-F03CD14E7CF4}" type="presParOf" srcId="{1F17B7DC-035D-4A5A-AA84-8B8A928846ED}" destId="{E132E716-3071-47A2-AD1F-CAF9B618F57F}" srcOrd="1" destOrd="0" presId="urn:microsoft.com/office/officeart/2005/8/layout/arrow2"/>
    <dgm:cxn modelId="{7A769C66-718C-469D-A143-E3678A0A72D4}" type="presParOf" srcId="{E132E716-3071-47A2-AD1F-CAF9B618F57F}" destId="{0A8455B9-C557-4134-A49C-895301A16294}" srcOrd="0" destOrd="0" presId="urn:microsoft.com/office/officeart/2005/8/layout/arrow2"/>
    <dgm:cxn modelId="{6F0E9AEF-F99F-4CB8-B081-86393E43E640}" type="presParOf" srcId="{E132E716-3071-47A2-AD1F-CAF9B618F57F}" destId="{5C95061A-99BB-4563-B967-915FA69D87EB}" srcOrd="1" destOrd="0" presId="urn:microsoft.com/office/officeart/2005/8/layout/arrow2"/>
    <dgm:cxn modelId="{CD5AF56B-9CAA-4ADA-A3C9-80F557F198F6}" type="presParOf" srcId="{E132E716-3071-47A2-AD1F-CAF9B618F57F}" destId="{DF30BEA3-E890-4270-A11E-11AA33D8351B}" srcOrd="2" destOrd="0" presId="urn:microsoft.com/office/officeart/2005/8/layout/arrow2"/>
    <dgm:cxn modelId="{4B1CFC5A-674C-4066-AC0D-60ADDF5BC4A8}" type="presParOf" srcId="{E132E716-3071-47A2-AD1F-CAF9B618F57F}" destId="{DB2135D1-2F04-439C-954E-9917D741F395}" srcOrd="3" destOrd="0" presId="urn:microsoft.com/office/officeart/2005/8/layout/arrow2"/>
    <dgm:cxn modelId="{52BB6D42-273A-4A44-BB21-820C1A932541}" type="presParOf" srcId="{E132E716-3071-47A2-AD1F-CAF9B618F57F}" destId="{86EA66AF-FA40-49F4-9D32-45C0A793F9BD}" srcOrd="4" destOrd="0" presId="urn:microsoft.com/office/officeart/2005/8/layout/arrow2"/>
    <dgm:cxn modelId="{E657338B-54D2-4151-A381-8CE19FC22D23}" type="presParOf" srcId="{E132E716-3071-47A2-AD1F-CAF9B618F57F}" destId="{4C2C6133-A065-4638-9D25-FE475AE231CC}" srcOrd="5" destOrd="0" presId="urn:microsoft.com/office/officeart/2005/8/layout/arrow2"/>
    <dgm:cxn modelId="{E80C8556-6DB7-4135-B10B-508A2B70CD73}" type="presParOf" srcId="{E132E716-3071-47A2-AD1F-CAF9B618F57F}" destId="{1BD58EE9-04A4-42A1-831B-5BDB0A900586}" srcOrd="6" destOrd="0" presId="urn:microsoft.com/office/officeart/2005/8/layout/arrow2"/>
    <dgm:cxn modelId="{C5E616A4-C026-462F-BE88-A6671B498C9B}" type="presParOf" srcId="{E132E716-3071-47A2-AD1F-CAF9B618F57F}" destId="{E1FB2B4D-CE39-4A13-8DB2-93B00B52BFA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F94CCC-126C-4050-BF64-B7F6855FF4F2}" type="doc">
      <dgm:prSet loTypeId="urn:microsoft.com/office/officeart/2005/8/layout/vList3#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s-CR"/>
        </a:p>
      </dgm:t>
    </dgm:pt>
    <dgm:pt modelId="{8A52F5B3-8660-41F4-A7C3-3BE7C0AC3623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Bienestar Social y Familia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0B86AE-EF1A-4BEB-9475-EDC64FD9BEBA}" type="parTrans" cxnId="{EFD4A8EB-B0C7-4E2F-A5DF-C8582D89FE65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6C25A1A9-504A-4801-B7CA-DFF91DD2087E}" type="sibTrans" cxnId="{EFD4A8EB-B0C7-4E2F-A5DF-C8582D89FE65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ECE6A808-01D4-4A9D-8FF8-13D1AED04D28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Productivo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9E29F6-ACD5-403D-BFF5-AAF66592D4A9}" type="parTrans" cxnId="{89ED303D-6A3C-4A89-93A1-CA52409365D2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25B81FEE-C894-4F32-A037-40F5229540F3}" type="sibTrans" cxnId="{89ED303D-6A3C-4A89-93A1-CA52409365D2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AEA98AEF-A13B-4F46-A909-A63B6B0C8509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Educativo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F32329A-5DB0-4EB0-A6FC-9399DF765FFF}" type="parTrans" cxnId="{3CFF5122-AEB6-49B6-9BE7-76566F506983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DE798957-70F6-40D1-9C0D-30E7CBAB67C1}" type="sibTrans" cxnId="{3CFF5122-AEB6-49B6-9BE7-76566F506983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904E03B3-5976-4454-9D96-A4896385C285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Salud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33353C7-FEAB-43CA-8981-2BBD5964B377}" type="parTrans" cxnId="{C2E39AD0-B0DD-4236-9215-2F1732753A9B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A10704D5-FF54-41D5-8984-EC77A7530DD3}" type="sibTrans" cxnId="{C2E39AD0-B0DD-4236-9215-2F1732753A9B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55B1D4F7-2188-4871-83B3-E16CB4CA0FF3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Ambiente, Energía y Telecomunicaciones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E33734D-7B6A-4D86-84E3-79A52EE5CBBD}" type="parTrans" cxnId="{A50F50B2-C693-4819-8C9A-6CA79D9B8A23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39E585FE-910D-4EE5-834D-03CE451BAE79}" type="sibTrans" cxnId="{A50F50B2-C693-4819-8C9A-6CA79D9B8A23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79A3D6EB-92EE-4F01-83F2-6EB8D5789F82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Financiero, Monetario y Supervisión Financiera</a:t>
          </a:r>
          <a:endParaRPr lang="es-CR" sz="14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82890B5-EAC6-4B72-A387-353DB5221CA7}" type="parTrans" cxnId="{5551BB72-D5F4-4D8F-8BB0-B76C4EB43AA0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8ABB59D5-D2BB-42D6-ADAF-750FF588E3D7}" type="sibTrans" cxnId="{5551BB72-D5F4-4D8F-8BB0-B76C4EB43AA0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15D3CB08-2758-42A6-B92A-0EEDF9B099E0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MX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Trabajo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935AAA5-01E9-49E7-8554-1573965AB917}" type="parTrans" cxnId="{C88E4F2D-8EBD-4E18-847F-A3B2A403F611}">
      <dgm:prSet/>
      <dgm:spPr/>
      <dgm:t>
        <a:bodyPr/>
        <a:lstStyle/>
        <a:p>
          <a:endParaRPr lang="es-CR" sz="1600">
            <a:latin typeface="Arial" pitchFamily="34" charset="0"/>
            <a:cs typeface="Arial" pitchFamily="34" charset="0"/>
          </a:endParaRPr>
        </a:p>
      </dgm:t>
    </dgm:pt>
    <dgm:pt modelId="{7EC0C4C2-FD95-4015-8424-18FD8BD822B5}" type="sibTrans" cxnId="{C88E4F2D-8EBD-4E18-847F-A3B2A403F611}">
      <dgm:prSet/>
      <dgm:spPr/>
      <dgm:t>
        <a:bodyPr/>
        <a:lstStyle/>
        <a:p>
          <a:endParaRPr lang="es-CR" sz="1600">
            <a:latin typeface="Arial" pitchFamily="34" charset="0"/>
            <a:cs typeface="Arial" pitchFamily="34" charset="0"/>
          </a:endParaRPr>
        </a:p>
      </dgm:t>
    </dgm:pt>
    <dgm:pt modelId="{150D403B-1CFB-47FB-85A0-718967954E67}" type="pres">
      <dgm:prSet presAssocID="{34F94CCC-126C-4050-BF64-B7F6855FF4F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F941352-F879-4440-82A3-2AE40582151D}" type="pres">
      <dgm:prSet presAssocID="{8A52F5B3-8660-41F4-A7C3-3BE7C0AC3623}" presName="composite" presStyleCnt="0"/>
      <dgm:spPr/>
    </dgm:pt>
    <dgm:pt modelId="{CDD419FE-2257-4608-A2E0-8FAFE8B17EE9}" type="pres">
      <dgm:prSet presAssocID="{8A52F5B3-8660-41F4-A7C3-3BE7C0AC3623}" presName="imgShp" presStyleLbl="fgImgPlace1" presStyleIdx="0" presStyleCnt="7"/>
      <dgm:spPr/>
    </dgm:pt>
    <dgm:pt modelId="{FDF90125-CEEB-4B36-9E70-DE549CE870FD}" type="pres">
      <dgm:prSet presAssocID="{8A52F5B3-8660-41F4-A7C3-3BE7C0AC3623}" presName="txShp" presStyleLbl="node1" presStyleIdx="0" presStyleCnt="7" custLinFactNeighborY="604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21F2DFD-7C6B-4DFB-A39D-66181D856259}" type="pres">
      <dgm:prSet presAssocID="{6C25A1A9-504A-4801-B7CA-DFF91DD2087E}" presName="spacing" presStyleCnt="0"/>
      <dgm:spPr/>
    </dgm:pt>
    <dgm:pt modelId="{AE6CA505-EF1B-4F91-A7EB-B804FBCC2944}" type="pres">
      <dgm:prSet presAssocID="{15D3CB08-2758-42A6-B92A-0EEDF9B099E0}" presName="composite" presStyleCnt="0"/>
      <dgm:spPr/>
    </dgm:pt>
    <dgm:pt modelId="{FC992F78-6B12-49A6-B6D2-5CDD60CBF779}" type="pres">
      <dgm:prSet presAssocID="{15D3CB08-2758-42A6-B92A-0EEDF9B099E0}" presName="imgShp" presStyleLbl="fgImgPlace1" presStyleIdx="1" presStyleCnt="7"/>
      <dgm:spPr/>
    </dgm:pt>
    <dgm:pt modelId="{C1C0B2E9-13A2-4ACD-8B6B-42F2F4202E0F}" type="pres">
      <dgm:prSet presAssocID="{15D3CB08-2758-42A6-B92A-0EEDF9B099E0}" presName="txShp" presStyleLbl="node1" presStyleIdx="1" presStyleCnt="7" custLinFactNeighborY="604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3F19F4C-6C17-4980-90E6-266FF90C1D1C}" type="pres">
      <dgm:prSet presAssocID="{7EC0C4C2-FD95-4015-8424-18FD8BD822B5}" presName="spacing" presStyleCnt="0"/>
      <dgm:spPr/>
    </dgm:pt>
    <dgm:pt modelId="{FCC904C3-2C7A-44ED-ABEE-0576E41B5294}" type="pres">
      <dgm:prSet presAssocID="{ECE6A808-01D4-4A9D-8FF8-13D1AED04D28}" presName="composite" presStyleCnt="0"/>
      <dgm:spPr/>
    </dgm:pt>
    <dgm:pt modelId="{0BB8FD15-FD1D-4E89-B5F5-E571BA6C0D70}" type="pres">
      <dgm:prSet presAssocID="{ECE6A808-01D4-4A9D-8FF8-13D1AED04D28}" presName="imgShp" presStyleLbl="fgImgPlace1" presStyleIdx="2" presStyleCnt="7"/>
      <dgm:spPr/>
    </dgm:pt>
    <dgm:pt modelId="{656B6771-A134-4A75-994A-BC5DA8EF47B1}" type="pres">
      <dgm:prSet presAssocID="{ECE6A808-01D4-4A9D-8FF8-13D1AED04D28}" presName="txShp" presStyleLbl="node1" presStyleIdx="2" presStyleCnt="7" custLinFactNeighborY="604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526FF65-468C-49B8-ADD9-901D49568AFB}" type="pres">
      <dgm:prSet presAssocID="{25B81FEE-C894-4F32-A037-40F5229540F3}" presName="spacing" presStyleCnt="0"/>
      <dgm:spPr/>
    </dgm:pt>
    <dgm:pt modelId="{16B60A2E-C789-4505-A26E-6526682C1657}" type="pres">
      <dgm:prSet presAssocID="{AEA98AEF-A13B-4F46-A909-A63B6B0C8509}" presName="composite" presStyleCnt="0"/>
      <dgm:spPr/>
    </dgm:pt>
    <dgm:pt modelId="{6512A8BF-EA9E-442C-BA27-C8CD61FCFFD3}" type="pres">
      <dgm:prSet presAssocID="{AEA98AEF-A13B-4F46-A909-A63B6B0C8509}" presName="imgShp" presStyleLbl="fgImgPlace1" presStyleIdx="3" presStyleCnt="7"/>
      <dgm:spPr/>
    </dgm:pt>
    <dgm:pt modelId="{9409F35B-EE7A-42C1-9E3B-0DD5F44B2B72}" type="pres">
      <dgm:prSet presAssocID="{AEA98AEF-A13B-4F46-A909-A63B6B0C8509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727E703-4BE9-4E46-8F20-3606E57FEE5B}" type="pres">
      <dgm:prSet presAssocID="{DE798957-70F6-40D1-9C0D-30E7CBAB67C1}" presName="spacing" presStyleCnt="0"/>
      <dgm:spPr/>
    </dgm:pt>
    <dgm:pt modelId="{BA0E8DB9-CF7E-42EB-BD4D-CD7D3780A92A}" type="pres">
      <dgm:prSet presAssocID="{904E03B3-5976-4454-9D96-A4896385C285}" presName="composite" presStyleCnt="0"/>
      <dgm:spPr/>
    </dgm:pt>
    <dgm:pt modelId="{E2493D10-08F2-43BF-83B6-A3E61C8598BC}" type="pres">
      <dgm:prSet presAssocID="{904E03B3-5976-4454-9D96-A4896385C285}" presName="imgShp" presStyleLbl="fgImgPlace1" presStyleIdx="4" presStyleCnt="7"/>
      <dgm:spPr/>
    </dgm:pt>
    <dgm:pt modelId="{C0DE20EC-AAF2-45D0-8541-59FC2AEFE40C}" type="pres">
      <dgm:prSet presAssocID="{904E03B3-5976-4454-9D96-A4896385C285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5C0B94C-5018-4B90-9E99-2B06E23616F0}" type="pres">
      <dgm:prSet presAssocID="{A10704D5-FF54-41D5-8984-EC77A7530DD3}" presName="spacing" presStyleCnt="0"/>
      <dgm:spPr/>
    </dgm:pt>
    <dgm:pt modelId="{4D7B70F6-1D31-4BD4-94C5-F27711FBC0C2}" type="pres">
      <dgm:prSet presAssocID="{55B1D4F7-2188-4871-83B3-E16CB4CA0FF3}" presName="composite" presStyleCnt="0"/>
      <dgm:spPr/>
    </dgm:pt>
    <dgm:pt modelId="{B1BB9E45-0B40-47C6-A323-DDBD88927B6E}" type="pres">
      <dgm:prSet presAssocID="{55B1D4F7-2188-4871-83B3-E16CB4CA0FF3}" presName="imgShp" presStyleLbl="fgImgPlace1" presStyleIdx="5" presStyleCnt="7"/>
      <dgm:spPr/>
    </dgm:pt>
    <dgm:pt modelId="{13263894-1F83-4AC2-A66E-223F4303635F}" type="pres">
      <dgm:prSet presAssocID="{55B1D4F7-2188-4871-83B3-E16CB4CA0FF3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9D1588A-4DA2-41C8-9A48-6C9ADEC2CD08}" type="pres">
      <dgm:prSet presAssocID="{39E585FE-910D-4EE5-834D-03CE451BAE79}" presName="spacing" presStyleCnt="0"/>
      <dgm:spPr/>
    </dgm:pt>
    <dgm:pt modelId="{8FFBA3EB-B629-424D-BC3F-3F571CC600F5}" type="pres">
      <dgm:prSet presAssocID="{79A3D6EB-92EE-4F01-83F2-6EB8D5789F82}" presName="composite" presStyleCnt="0"/>
      <dgm:spPr/>
    </dgm:pt>
    <dgm:pt modelId="{5E7C4F03-E14F-423A-8DF6-57D6F7BF26A9}" type="pres">
      <dgm:prSet presAssocID="{79A3D6EB-92EE-4F01-83F2-6EB8D5789F82}" presName="imgShp" presStyleLbl="fgImgPlace1" presStyleIdx="6" presStyleCnt="7"/>
      <dgm:spPr/>
    </dgm:pt>
    <dgm:pt modelId="{D562AC72-ABE3-455C-8311-759273304264}" type="pres">
      <dgm:prSet presAssocID="{79A3D6EB-92EE-4F01-83F2-6EB8D5789F82}" presName="txShp" presStyleLbl="node1" presStyleIdx="6" presStyleCnt="7" custScaleX="102202" custLinFactNeighborX="46" custLinFactNeighborY="2023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BB811F3-B926-4325-BB94-57BCA3C5C1E2}" type="presOf" srcId="{55B1D4F7-2188-4871-83B3-E16CB4CA0FF3}" destId="{13263894-1F83-4AC2-A66E-223F4303635F}" srcOrd="0" destOrd="0" presId="urn:microsoft.com/office/officeart/2005/8/layout/vList3#2"/>
    <dgm:cxn modelId="{A50F50B2-C693-4819-8C9A-6CA79D9B8A23}" srcId="{34F94CCC-126C-4050-BF64-B7F6855FF4F2}" destId="{55B1D4F7-2188-4871-83B3-E16CB4CA0FF3}" srcOrd="5" destOrd="0" parTransId="{DE33734D-7B6A-4D86-84E3-79A52EE5CBBD}" sibTransId="{39E585FE-910D-4EE5-834D-03CE451BAE79}"/>
    <dgm:cxn modelId="{C88E4F2D-8EBD-4E18-847F-A3B2A403F611}" srcId="{34F94CCC-126C-4050-BF64-B7F6855FF4F2}" destId="{15D3CB08-2758-42A6-B92A-0EEDF9B099E0}" srcOrd="1" destOrd="0" parTransId="{3935AAA5-01E9-49E7-8554-1573965AB917}" sibTransId="{7EC0C4C2-FD95-4015-8424-18FD8BD822B5}"/>
    <dgm:cxn modelId="{F129523C-62E9-4970-B373-8B0E184DF91D}" type="presOf" srcId="{904E03B3-5976-4454-9D96-A4896385C285}" destId="{C0DE20EC-AAF2-45D0-8541-59FC2AEFE40C}" srcOrd="0" destOrd="0" presId="urn:microsoft.com/office/officeart/2005/8/layout/vList3#2"/>
    <dgm:cxn modelId="{3CFF5122-AEB6-49B6-9BE7-76566F506983}" srcId="{34F94CCC-126C-4050-BF64-B7F6855FF4F2}" destId="{AEA98AEF-A13B-4F46-A909-A63B6B0C8509}" srcOrd="3" destOrd="0" parTransId="{AF32329A-5DB0-4EB0-A6FC-9399DF765FFF}" sibTransId="{DE798957-70F6-40D1-9C0D-30E7CBAB67C1}"/>
    <dgm:cxn modelId="{F0BA0155-C744-4A9D-949B-FCA1B6DF3CD0}" type="presOf" srcId="{ECE6A808-01D4-4A9D-8FF8-13D1AED04D28}" destId="{656B6771-A134-4A75-994A-BC5DA8EF47B1}" srcOrd="0" destOrd="0" presId="urn:microsoft.com/office/officeart/2005/8/layout/vList3#2"/>
    <dgm:cxn modelId="{5551BB72-D5F4-4D8F-8BB0-B76C4EB43AA0}" srcId="{34F94CCC-126C-4050-BF64-B7F6855FF4F2}" destId="{79A3D6EB-92EE-4F01-83F2-6EB8D5789F82}" srcOrd="6" destOrd="0" parTransId="{482890B5-EAC6-4B72-A387-353DB5221CA7}" sibTransId="{8ABB59D5-D2BB-42D6-ADAF-750FF588E3D7}"/>
    <dgm:cxn modelId="{D9E83DE5-5987-49F8-A783-12CBC569CC23}" type="presOf" srcId="{8A52F5B3-8660-41F4-A7C3-3BE7C0AC3623}" destId="{FDF90125-CEEB-4B36-9E70-DE549CE870FD}" srcOrd="0" destOrd="0" presId="urn:microsoft.com/office/officeart/2005/8/layout/vList3#2"/>
    <dgm:cxn modelId="{C2E39AD0-B0DD-4236-9215-2F1732753A9B}" srcId="{34F94CCC-126C-4050-BF64-B7F6855FF4F2}" destId="{904E03B3-5976-4454-9D96-A4896385C285}" srcOrd="4" destOrd="0" parTransId="{633353C7-FEAB-43CA-8981-2BBD5964B377}" sibTransId="{A10704D5-FF54-41D5-8984-EC77A7530DD3}"/>
    <dgm:cxn modelId="{89ED303D-6A3C-4A89-93A1-CA52409365D2}" srcId="{34F94CCC-126C-4050-BF64-B7F6855FF4F2}" destId="{ECE6A808-01D4-4A9D-8FF8-13D1AED04D28}" srcOrd="2" destOrd="0" parTransId="{119E29F6-ACD5-403D-BFF5-AAF66592D4A9}" sibTransId="{25B81FEE-C894-4F32-A037-40F5229540F3}"/>
    <dgm:cxn modelId="{9AF67DE7-F3CE-4A96-A413-30143B7EBC0A}" type="presOf" srcId="{AEA98AEF-A13B-4F46-A909-A63B6B0C8509}" destId="{9409F35B-EE7A-42C1-9E3B-0DD5F44B2B72}" srcOrd="0" destOrd="0" presId="urn:microsoft.com/office/officeart/2005/8/layout/vList3#2"/>
    <dgm:cxn modelId="{63B4E2D9-C0D6-48CE-BE5E-6AE864D1407E}" type="presOf" srcId="{34F94CCC-126C-4050-BF64-B7F6855FF4F2}" destId="{150D403B-1CFB-47FB-85A0-718967954E67}" srcOrd="0" destOrd="0" presId="urn:microsoft.com/office/officeart/2005/8/layout/vList3#2"/>
    <dgm:cxn modelId="{00B9E4B9-4433-466E-A13B-675BEE030560}" type="presOf" srcId="{15D3CB08-2758-42A6-B92A-0EEDF9B099E0}" destId="{C1C0B2E9-13A2-4ACD-8B6B-42F2F4202E0F}" srcOrd="0" destOrd="0" presId="urn:microsoft.com/office/officeart/2005/8/layout/vList3#2"/>
    <dgm:cxn modelId="{EFD4A8EB-B0C7-4E2F-A5DF-C8582D89FE65}" srcId="{34F94CCC-126C-4050-BF64-B7F6855FF4F2}" destId="{8A52F5B3-8660-41F4-A7C3-3BE7C0AC3623}" srcOrd="0" destOrd="0" parTransId="{3B0B86AE-EF1A-4BEB-9475-EDC64FD9BEBA}" sibTransId="{6C25A1A9-504A-4801-B7CA-DFF91DD2087E}"/>
    <dgm:cxn modelId="{5D2B34F4-7308-4496-A029-B4EFE92A3A04}" type="presOf" srcId="{79A3D6EB-92EE-4F01-83F2-6EB8D5789F82}" destId="{D562AC72-ABE3-455C-8311-759273304264}" srcOrd="0" destOrd="0" presId="urn:microsoft.com/office/officeart/2005/8/layout/vList3#2"/>
    <dgm:cxn modelId="{828470C0-F393-45B7-A0B0-07C18F25428E}" type="presParOf" srcId="{150D403B-1CFB-47FB-85A0-718967954E67}" destId="{9F941352-F879-4440-82A3-2AE40582151D}" srcOrd="0" destOrd="0" presId="urn:microsoft.com/office/officeart/2005/8/layout/vList3#2"/>
    <dgm:cxn modelId="{614A01DA-77BF-41C0-A5CE-35787158C29E}" type="presParOf" srcId="{9F941352-F879-4440-82A3-2AE40582151D}" destId="{CDD419FE-2257-4608-A2E0-8FAFE8B17EE9}" srcOrd="0" destOrd="0" presId="urn:microsoft.com/office/officeart/2005/8/layout/vList3#2"/>
    <dgm:cxn modelId="{CEE0ECDF-63E1-4662-ABEE-EA3CCE66369C}" type="presParOf" srcId="{9F941352-F879-4440-82A3-2AE40582151D}" destId="{FDF90125-CEEB-4B36-9E70-DE549CE870FD}" srcOrd="1" destOrd="0" presId="urn:microsoft.com/office/officeart/2005/8/layout/vList3#2"/>
    <dgm:cxn modelId="{7B014A9D-9E7F-409E-AE48-A694F039DB23}" type="presParOf" srcId="{150D403B-1CFB-47FB-85A0-718967954E67}" destId="{621F2DFD-7C6B-4DFB-A39D-66181D856259}" srcOrd="1" destOrd="0" presId="urn:microsoft.com/office/officeart/2005/8/layout/vList3#2"/>
    <dgm:cxn modelId="{AF1E7D18-46E9-447D-B6C9-83B3DA14AA54}" type="presParOf" srcId="{150D403B-1CFB-47FB-85A0-718967954E67}" destId="{AE6CA505-EF1B-4F91-A7EB-B804FBCC2944}" srcOrd="2" destOrd="0" presId="urn:microsoft.com/office/officeart/2005/8/layout/vList3#2"/>
    <dgm:cxn modelId="{83EB549C-DBD3-4AD6-A663-F361AAFF286A}" type="presParOf" srcId="{AE6CA505-EF1B-4F91-A7EB-B804FBCC2944}" destId="{FC992F78-6B12-49A6-B6D2-5CDD60CBF779}" srcOrd="0" destOrd="0" presId="urn:microsoft.com/office/officeart/2005/8/layout/vList3#2"/>
    <dgm:cxn modelId="{375CE826-7D48-460D-A8EA-B2C66780E2E8}" type="presParOf" srcId="{AE6CA505-EF1B-4F91-A7EB-B804FBCC2944}" destId="{C1C0B2E9-13A2-4ACD-8B6B-42F2F4202E0F}" srcOrd="1" destOrd="0" presId="urn:microsoft.com/office/officeart/2005/8/layout/vList3#2"/>
    <dgm:cxn modelId="{9A0A9278-E216-4A6E-9A48-6937211518FF}" type="presParOf" srcId="{150D403B-1CFB-47FB-85A0-718967954E67}" destId="{B3F19F4C-6C17-4980-90E6-266FF90C1D1C}" srcOrd="3" destOrd="0" presId="urn:microsoft.com/office/officeart/2005/8/layout/vList3#2"/>
    <dgm:cxn modelId="{73D0E2A0-E02C-43FA-BF72-6B5C86F0D1E6}" type="presParOf" srcId="{150D403B-1CFB-47FB-85A0-718967954E67}" destId="{FCC904C3-2C7A-44ED-ABEE-0576E41B5294}" srcOrd="4" destOrd="0" presId="urn:microsoft.com/office/officeart/2005/8/layout/vList3#2"/>
    <dgm:cxn modelId="{FA97780D-03DB-4292-BE43-51EF930AD418}" type="presParOf" srcId="{FCC904C3-2C7A-44ED-ABEE-0576E41B5294}" destId="{0BB8FD15-FD1D-4E89-B5F5-E571BA6C0D70}" srcOrd="0" destOrd="0" presId="urn:microsoft.com/office/officeart/2005/8/layout/vList3#2"/>
    <dgm:cxn modelId="{7DA916D8-1FC4-4480-A2EF-F99A15662795}" type="presParOf" srcId="{FCC904C3-2C7A-44ED-ABEE-0576E41B5294}" destId="{656B6771-A134-4A75-994A-BC5DA8EF47B1}" srcOrd="1" destOrd="0" presId="urn:microsoft.com/office/officeart/2005/8/layout/vList3#2"/>
    <dgm:cxn modelId="{4AB35B35-68B5-4DF0-9F73-14A952D9FB39}" type="presParOf" srcId="{150D403B-1CFB-47FB-85A0-718967954E67}" destId="{B526FF65-468C-49B8-ADD9-901D49568AFB}" srcOrd="5" destOrd="0" presId="urn:microsoft.com/office/officeart/2005/8/layout/vList3#2"/>
    <dgm:cxn modelId="{76A3F980-ADBB-4F10-A755-4000E78F7BFD}" type="presParOf" srcId="{150D403B-1CFB-47FB-85A0-718967954E67}" destId="{16B60A2E-C789-4505-A26E-6526682C1657}" srcOrd="6" destOrd="0" presId="urn:microsoft.com/office/officeart/2005/8/layout/vList3#2"/>
    <dgm:cxn modelId="{07DC1C08-34F1-48DF-9275-8C7BFE619EB9}" type="presParOf" srcId="{16B60A2E-C789-4505-A26E-6526682C1657}" destId="{6512A8BF-EA9E-442C-BA27-C8CD61FCFFD3}" srcOrd="0" destOrd="0" presId="urn:microsoft.com/office/officeart/2005/8/layout/vList3#2"/>
    <dgm:cxn modelId="{FE592A32-2D44-4C3A-A3CA-44D2674AF3E1}" type="presParOf" srcId="{16B60A2E-C789-4505-A26E-6526682C1657}" destId="{9409F35B-EE7A-42C1-9E3B-0DD5F44B2B72}" srcOrd="1" destOrd="0" presId="urn:microsoft.com/office/officeart/2005/8/layout/vList3#2"/>
    <dgm:cxn modelId="{11A25A1B-A191-4055-9E82-E51D351C6955}" type="presParOf" srcId="{150D403B-1CFB-47FB-85A0-718967954E67}" destId="{0727E703-4BE9-4E46-8F20-3606E57FEE5B}" srcOrd="7" destOrd="0" presId="urn:microsoft.com/office/officeart/2005/8/layout/vList3#2"/>
    <dgm:cxn modelId="{ABB2BB9F-8141-4926-9F1C-676C73E623E5}" type="presParOf" srcId="{150D403B-1CFB-47FB-85A0-718967954E67}" destId="{BA0E8DB9-CF7E-42EB-BD4D-CD7D3780A92A}" srcOrd="8" destOrd="0" presId="urn:microsoft.com/office/officeart/2005/8/layout/vList3#2"/>
    <dgm:cxn modelId="{A9A45662-05D2-4E24-AC9D-FD42D2F71259}" type="presParOf" srcId="{BA0E8DB9-CF7E-42EB-BD4D-CD7D3780A92A}" destId="{E2493D10-08F2-43BF-83B6-A3E61C8598BC}" srcOrd="0" destOrd="0" presId="urn:microsoft.com/office/officeart/2005/8/layout/vList3#2"/>
    <dgm:cxn modelId="{7CF1A4E2-1418-4F55-8AB2-D8450EE21CFD}" type="presParOf" srcId="{BA0E8DB9-CF7E-42EB-BD4D-CD7D3780A92A}" destId="{C0DE20EC-AAF2-45D0-8541-59FC2AEFE40C}" srcOrd="1" destOrd="0" presId="urn:microsoft.com/office/officeart/2005/8/layout/vList3#2"/>
    <dgm:cxn modelId="{4832BC8A-071B-442D-8516-498953A7E6F9}" type="presParOf" srcId="{150D403B-1CFB-47FB-85A0-718967954E67}" destId="{85C0B94C-5018-4B90-9E99-2B06E23616F0}" srcOrd="9" destOrd="0" presId="urn:microsoft.com/office/officeart/2005/8/layout/vList3#2"/>
    <dgm:cxn modelId="{E9843B7C-E8D7-4AFD-877C-B86D72574619}" type="presParOf" srcId="{150D403B-1CFB-47FB-85A0-718967954E67}" destId="{4D7B70F6-1D31-4BD4-94C5-F27711FBC0C2}" srcOrd="10" destOrd="0" presId="urn:microsoft.com/office/officeart/2005/8/layout/vList3#2"/>
    <dgm:cxn modelId="{B1094629-1F89-4D9E-9999-C4B46DA01410}" type="presParOf" srcId="{4D7B70F6-1D31-4BD4-94C5-F27711FBC0C2}" destId="{B1BB9E45-0B40-47C6-A323-DDBD88927B6E}" srcOrd="0" destOrd="0" presId="urn:microsoft.com/office/officeart/2005/8/layout/vList3#2"/>
    <dgm:cxn modelId="{0DB2853C-E520-4ADB-8B5B-65EDBC6237EB}" type="presParOf" srcId="{4D7B70F6-1D31-4BD4-94C5-F27711FBC0C2}" destId="{13263894-1F83-4AC2-A66E-223F4303635F}" srcOrd="1" destOrd="0" presId="urn:microsoft.com/office/officeart/2005/8/layout/vList3#2"/>
    <dgm:cxn modelId="{83504EBD-A996-4130-923C-8D1DE9106131}" type="presParOf" srcId="{150D403B-1CFB-47FB-85A0-718967954E67}" destId="{69D1588A-4DA2-41C8-9A48-6C9ADEC2CD08}" srcOrd="11" destOrd="0" presId="urn:microsoft.com/office/officeart/2005/8/layout/vList3#2"/>
    <dgm:cxn modelId="{53492779-E581-4111-B528-FAD149913186}" type="presParOf" srcId="{150D403B-1CFB-47FB-85A0-718967954E67}" destId="{8FFBA3EB-B629-424D-BC3F-3F571CC600F5}" srcOrd="12" destOrd="0" presId="urn:microsoft.com/office/officeart/2005/8/layout/vList3#2"/>
    <dgm:cxn modelId="{D963AEBC-2242-4C2E-AB46-BF575287CCA1}" type="presParOf" srcId="{8FFBA3EB-B629-424D-BC3F-3F571CC600F5}" destId="{5E7C4F03-E14F-423A-8DF6-57D6F7BF26A9}" srcOrd="0" destOrd="0" presId="urn:microsoft.com/office/officeart/2005/8/layout/vList3#2"/>
    <dgm:cxn modelId="{DE3915C5-9126-4002-902E-7B79ED6B350A}" type="presParOf" srcId="{8FFBA3EB-B629-424D-BC3F-3F571CC600F5}" destId="{D562AC72-ABE3-455C-8311-75927330426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17C124-0257-49F2-B646-D750D103FE56}" type="doc">
      <dgm:prSet loTypeId="urn:microsoft.com/office/officeart/2005/8/layout/vList3#3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s-CR"/>
        </a:p>
      </dgm:t>
    </dgm:pt>
    <dgm:pt modelId="{CB6B9BA8-E55C-4928-A199-9508FAFFB374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Transporte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D3C5A44-EA84-468D-8F85-7947C219DCF2}" type="parTrans" cxnId="{E48DB921-9DA2-4706-8A1C-05CC1376ED5F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47C8C4FD-3ADF-455B-B5DC-8F1E857FE225}" type="sibTrans" cxnId="{E48DB921-9DA2-4706-8A1C-05CC1376ED5F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F7F624C8-660C-40F9-845D-54CF5E506659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Cultura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277A039-FC77-4A5D-9050-BCF9D1DCD00D}" type="parTrans" cxnId="{45892207-B4F6-48F2-928F-942030883616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C201656E-7CB1-45E4-8948-B063D63ACFC7}" type="sibTrans" cxnId="{45892207-B4F6-48F2-928F-942030883616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3569C4D0-699B-4605-976D-0905E2D3FE85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Seguridad Ciudadana y Paz Social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3E2B27-909B-4F4E-954C-E62FDF64298C}" type="parTrans" cxnId="{15B410F0-1FAC-47F9-8446-8A14FB73200F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34238BA0-78BC-4909-A019-BB5AB82FB0CA}" type="sibTrans" cxnId="{15B410F0-1FAC-47F9-8446-8A14FB73200F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F0BAD4DB-4854-4A3F-AA7E-D1CB15C5D7E0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Ciencia, Tecnología e Innovación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5373B55-36B5-4BBE-98E5-0C42768690CA}" type="parTrans" cxnId="{CC862B03-0786-4454-BCE9-B28058008408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D9B47767-3FE8-4F34-99EE-594BB1A7F660}" type="sibTrans" cxnId="{CC862B03-0786-4454-BCE9-B28058008408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AFFE8292-C3EC-4C84-9862-32458D6B5983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Comercio Exterior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0C6C5A-703D-41D1-8FF5-771C5685D8CA}" type="parTrans" cxnId="{1B5DEE98-69AB-4246-B4EE-3429F16D994D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9D324EEA-BEFE-4904-ACE4-1BF48F69C968}" type="sibTrans" cxnId="{1B5DEE98-69AB-4246-B4EE-3429F16D994D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80089FD9-7D00-4BA8-A077-38464C2F2A87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Turismo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E3441FD-839E-4623-9B30-26900E434F18}" type="parTrans" cxnId="{CE5420D5-FFA4-4232-9853-BCF764C8D4F6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D723663F-6959-41BF-874B-F7BC60FA5642}" type="sibTrans" cxnId="{CE5420D5-FFA4-4232-9853-BCF764C8D4F6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57E1094B-8E3F-4E7D-B32A-4D48DF635468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Ordenamiento Territorial y Vivienda</a:t>
          </a:r>
          <a:endParaRPr lang="es-CR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6600222-1A46-4030-98C1-FFF7697799DA}" type="parTrans" cxnId="{014B3796-827C-480C-898E-A26DE1BD693D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6F744475-EF7E-4171-B7B4-EE2F2187E809}" type="sibTrans" cxnId="{014B3796-827C-480C-898E-A26DE1BD693D}">
      <dgm:prSet/>
      <dgm:spPr/>
      <dgm:t>
        <a:bodyPr/>
        <a:lstStyle/>
        <a:p>
          <a:endParaRPr lang="es-CR" sz="1400" b="1">
            <a:latin typeface="Arial" pitchFamily="34" charset="0"/>
            <a:cs typeface="Arial" pitchFamily="34" charset="0"/>
          </a:endParaRPr>
        </a:p>
      </dgm:t>
    </dgm:pt>
    <dgm:pt modelId="{0453A6B1-DF8C-42AD-9469-1B6994078D62}" type="pres">
      <dgm:prSet presAssocID="{6A17C124-0257-49F2-B646-D750D103FE5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CD18B44-8DEC-4F23-A0CF-9C3B39B6D570}" type="pres">
      <dgm:prSet presAssocID="{CB6B9BA8-E55C-4928-A199-9508FAFFB374}" presName="composite" presStyleCnt="0"/>
      <dgm:spPr/>
    </dgm:pt>
    <dgm:pt modelId="{DD520278-A0B7-492A-B125-166EDDC059D2}" type="pres">
      <dgm:prSet presAssocID="{CB6B9BA8-E55C-4928-A199-9508FAFFB374}" presName="imgShp" presStyleLbl="fgImgPlace1" presStyleIdx="0" presStyleCnt="7"/>
      <dgm:spPr/>
    </dgm:pt>
    <dgm:pt modelId="{C346C1A0-B122-4DEA-9762-BAE6452F2984}" type="pres">
      <dgm:prSet presAssocID="{CB6B9BA8-E55C-4928-A199-9508FAFFB374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C016996-AD05-4699-AF6F-7FD028BF892B}" type="pres">
      <dgm:prSet presAssocID="{47C8C4FD-3ADF-455B-B5DC-8F1E857FE225}" presName="spacing" presStyleCnt="0"/>
      <dgm:spPr/>
    </dgm:pt>
    <dgm:pt modelId="{6E09F918-8C24-40A4-854D-37D6769FDED9}" type="pres">
      <dgm:prSet presAssocID="{F7F624C8-660C-40F9-845D-54CF5E506659}" presName="composite" presStyleCnt="0"/>
      <dgm:spPr/>
    </dgm:pt>
    <dgm:pt modelId="{8B45D3CA-1E9E-4F15-9E7C-3A07F006A6A6}" type="pres">
      <dgm:prSet presAssocID="{F7F624C8-660C-40F9-845D-54CF5E506659}" presName="imgShp" presStyleLbl="fgImgPlace1" presStyleIdx="1" presStyleCnt="7"/>
      <dgm:spPr/>
    </dgm:pt>
    <dgm:pt modelId="{A9E6B4AF-6B14-48F9-AAD7-3962BFD2D92E}" type="pres">
      <dgm:prSet presAssocID="{F7F624C8-660C-40F9-845D-54CF5E506659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0B10292-8D1D-41DA-AE06-4208BD70736D}" type="pres">
      <dgm:prSet presAssocID="{C201656E-7CB1-45E4-8948-B063D63ACFC7}" presName="spacing" presStyleCnt="0"/>
      <dgm:spPr/>
    </dgm:pt>
    <dgm:pt modelId="{8FDFAA03-74A6-4A85-AC42-427A31E3311F}" type="pres">
      <dgm:prSet presAssocID="{3569C4D0-699B-4605-976D-0905E2D3FE85}" presName="composite" presStyleCnt="0"/>
      <dgm:spPr/>
    </dgm:pt>
    <dgm:pt modelId="{6319BE24-A391-4D74-8F8C-B39C3E554615}" type="pres">
      <dgm:prSet presAssocID="{3569C4D0-699B-4605-976D-0905E2D3FE85}" presName="imgShp" presStyleLbl="fgImgPlace1" presStyleIdx="2" presStyleCnt="7"/>
      <dgm:spPr/>
    </dgm:pt>
    <dgm:pt modelId="{21650BBB-0022-40F6-9DEB-A42F75B64AC4}" type="pres">
      <dgm:prSet presAssocID="{3569C4D0-699B-4605-976D-0905E2D3FE85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91D867F-99AB-425A-9C28-95651A6ACDAB}" type="pres">
      <dgm:prSet presAssocID="{34238BA0-78BC-4909-A019-BB5AB82FB0CA}" presName="spacing" presStyleCnt="0"/>
      <dgm:spPr/>
    </dgm:pt>
    <dgm:pt modelId="{A054255D-9407-436C-B0F0-D0F548B2C384}" type="pres">
      <dgm:prSet presAssocID="{F0BAD4DB-4854-4A3F-AA7E-D1CB15C5D7E0}" presName="composite" presStyleCnt="0"/>
      <dgm:spPr/>
    </dgm:pt>
    <dgm:pt modelId="{A8232A51-CECF-4ABB-B8C4-2D8C5795EFEE}" type="pres">
      <dgm:prSet presAssocID="{F0BAD4DB-4854-4A3F-AA7E-D1CB15C5D7E0}" presName="imgShp" presStyleLbl="fgImgPlace1" presStyleIdx="3" presStyleCnt="7"/>
      <dgm:spPr/>
    </dgm:pt>
    <dgm:pt modelId="{EB3C4902-3BE3-4424-B920-597ED9843073}" type="pres">
      <dgm:prSet presAssocID="{F0BAD4DB-4854-4A3F-AA7E-D1CB15C5D7E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958D442-7343-42D2-84A8-8CF70138BB36}" type="pres">
      <dgm:prSet presAssocID="{D9B47767-3FE8-4F34-99EE-594BB1A7F660}" presName="spacing" presStyleCnt="0"/>
      <dgm:spPr/>
    </dgm:pt>
    <dgm:pt modelId="{60A976BC-458D-4ED3-B824-20ADC7C4B0E1}" type="pres">
      <dgm:prSet presAssocID="{AFFE8292-C3EC-4C84-9862-32458D6B5983}" presName="composite" presStyleCnt="0"/>
      <dgm:spPr/>
    </dgm:pt>
    <dgm:pt modelId="{70185B1D-9C2C-46A9-87C1-05B76BC9BA7B}" type="pres">
      <dgm:prSet presAssocID="{AFFE8292-C3EC-4C84-9862-32458D6B5983}" presName="imgShp" presStyleLbl="fgImgPlace1" presStyleIdx="4" presStyleCnt="7"/>
      <dgm:spPr/>
    </dgm:pt>
    <dgm:pt modelId="{2CC63E2B-F4FE-42F0-88AE-B737482A8F95}" type="pres">
      <dgm:prSet presAssocID="{AFFE8292-C3EC-4C84-9862-32458D6B5983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CAEA4E9-B0AB-46A5-A1F5-2B79D95CF9EA}" type="pres">
      <dgm:prSet presAssocID="{9D324EEA-BEFE-4904-ACE4-1BF48F69C968}" presName="spacing" presStyleCnt="0"/>
      <dgm:spPr/>
    </dgm:pt>
    <dgm:pt modelId="{E5055062-B24B-46A7-A582-896D5C5DBF26}" type="pres">
      <dgm:prSet presAssocID="{80089FD9-7D00-4BA8-A077-38464C2F2A87}" presName="composite" presStyleCnt="0"/>
      <dgm:spPr/>
    </dgm:pt>
    <dgm:pt modelId="{B9F561DB-234B-4AC1-AF76-BD3753908F1B}" type="pres">
      <dgm:prSet presAssocID="{80089FD9-7D00-4BA8-A077-38464C2F2A87}" presName="imgShp" presStyleLbl="fgImgPlace1" presStyleIdx="5" presStyleCnt="7"/>
      <dgm:spPr/>
    </dgm:pt>
    <dgm:pt modelId="{9E05F5DB-B70C-4E26-B76F-E1485EF89783}" type="pres">
      <dgm:prSet presAssocID="{80089FD9-7D00-4BA8-A077-38464C2F2A87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F3E1C2-FD47-4124-A58E-AB68DF92E21C}" type="pres">
      <dgm:prSet presAssocID="{D723663F-6959-41BF-874B-F7BC60FA5642}" presName="spacing" presStyleCnt="0"/>
      <dgm:spPr/>
    </dgm:pt>
    <dgm:pt modelId="{E65870AE-9C75-4544-8404-78741ECAD21F}" type="pres">
      <dgm:prSet presAssocID="{57E1094B-8E3F-4E7D-B32A-4D48DF635468}" presName="composite" presStyleCnt="0"/>
      <dgm:spPr/>
    </dgm:pt>
    <dgm:pt modelId="{C294FA27-EBDA-4E27-8FC7-B6F4FB5F4788}" type="pres">
      <dgm:prSet presAssocID="{57E1094B-8E3F-4E7D-B32A-4D48DF635468}" presName="imgShp" presStyleLbl="fgImgPlace1" presStyleIdx="6" presStyleCnt="7"/>
      <dgm:spPr/>
    </dgm:pt>
    <dgm:pt modelId="{77F0652C-BFBE-4BEE-9C15-5F679DC44CBF}" type="pres">
      <dgm:prSet presAssocID="{57E1094B-8E3F-4E7D-B32A-4D48DF63546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974C7B2-EF34-4AB6-B2E2-95DE5E3875BC}" type="presOf" srcId="{F0BAD4DB-4854-4A3F-AA7E-D1CB15C5D7E0}" destId="{EB3C4902-3BE3-4424-B920-597ED9843073}" srcOrd="0" destOrd="0" presId="urn:microsoft.com/office/officeart/2005/8/layout/vList3#3"/>
    <dgm:cxn modelId="{C078AE49-9DEF-4C4A-A646-3C0F8643C675}" type="presOf" srcId="{57E1094B-8E3F-4E7D-B32A-4D48DF635468}" destId="{77F0652C-BFBE-4BEE-9C15-5F679DC44CBF}" srcOrd="0" destOrd="0" presId="urn:microsoft.com/office/officeart/2005/8/layout/vList3#3"/>
    <dgm:cxn modelId="{1B5DEE98-69AB-4246-B4EE-3429F16D994D}" srcId="{6A17C124-0257-49F2-B646-D750D103FE56}" destId="{AFFE8292-C3EC-4C84-9862-32458D6B5983}" srcOrd="4" destOrd="0" parTransId="{840C6C5A-703D-41D1-8FF5-771C5685D8CA}" sibTransId="{9D324EEA-BEFE-4904-ACE4-1BF48F69C968}"/>
    <dgm:cxn modelId="{8C9F8CFD-1C31-4D98-A6A3-71592155423E}" type="presOf" srcId="{CB6B9BA8-E55C-4928-A199-9508FAFFB374}" destId="{C346C1A0-B122-4DEA-9762-BAE6452F2984}" srcOrd="0" destOrd="0" presId="urn:microsoft.com/office/officeart/2005/8/layout/vList3#3"/>
    <dgm:cxn modelId="{DB1CD004-8001-4B20-9731-2D9CC8219563}" type="presOf" srcId="{6A17C124-0257-49F2-B646-D750D103FE56}" destId="{0453A6B1-DF8C-42AD-9469-1B6994078D62}" srcOrd="0" destOrd="0" presId="urn:microsoft.com/office/officeart/2005/8/layout/vList3#3"/>
    <dgm:cxn modelId="{45892207-B4F6-48F2-928F-942030883616}" srcId="{6A17C124-0257-49F2-B646-D750D103FE56}" destId="{F7F624C8-660C-40F9-845D-54CF5E506659}" srcOrd="1" destOrd="0" parTransId="{9277A039-FC77-4A5D-9050-BCF9D1DCD00D}" sibTransId="{C201656E-7CB1-45E4-8948-B063D63ACFC7}"/>
    <dgm:cxn modelId="{1D75B696-062E-4E09-A053-0DCA11A8ED2F}" type="presOf" srcId="{3569C4D0-699B-4605-976D-0905E2D3FE85}" destId="{21650BBB-0022-40F6-9DEB-A42F75B64AC4}" srcOrd="0" destOrd="0" presId="urn:microsoft.com/office/officeart/2005/8/layout/vList3#3"/>
    <dgm:cxn modelId="{3FC92FF8-EBDB-4D50-9043-E97CE7568042}" type="presOf" srcId="{80089FD9-7D00-4BA8-A077-38464C2F2A87}" destId="{9E05F5DB-B70C-4E26-B76F-E1485EF89783}" srcOrd="0" destOrd="0" presId="urn:microsoft.com/office/officeart/2005/8/layout/vList3#3"/>
    <dgm:cxn modelId="{CC862B03-0786-4454-BCE9-B28058008408}" srcId="{6A17C124-0257-49F2-B646-D750D103FE56}" destId="{F0BAD4DB-4854-4A3F-AA7E-D1CB15C5D7E0}" srcOrd="3" destOrd="0" parTransId="{05373B55-36B5-4BBE-98E5-0C42768690CA}" sibTransId="{D9B47767-3FE8-4F34-99EE-594BB1A7F660}"/>
    <dgm:cxn modelId="{A50FB712-7146-40EE-B1A0-4FF5FD5B2628}" type="presOf" srcId="{F7F624C8-660C-40F9-845D-54CF5E506659}" destId="{A9E6B4AF-6B14-48F9-AAD7-3962BFD2D92E}" srcOrd="0" destOrd="0" presId="urn:microsoft.com/office/officeart/2005/8/layout/vList3#3"/>
    <dgm:cxn modelId="{15B410F0-1FAC-47F9-8446-8A14FB73200F}" srcId="{6A17C124-0257-49F2-B646-D750D103FE56}" destId="{3569C4D0-699B-4605-976D-0905E2D3FE85}" srcOrd="2" destOrd="0" parTransId="{F63E2B27-909B-4F4E-954C-E62FDF64298C}" sibTransId="{34238BA0-78BC-4909-A019-BB5AB82FB0CA}"/>
    <dgm:cxn modelId="{014B3796-827C-480C-898E-A26DE1BD693D}" srcId="{6A17C124-0257-49F2-B646-D750D103FE56}" destId="{57E1094B-8E3F-4E7D-B32A-4D48DF635468}" srcOrd="6" destOrd="0" parTransId="{B6600222-1A46-4030-98C1-FFF7697799DA}" sibTransId="{6F744475-EF7E-4171-B7B4-EE2F2187E809}"/>
    <dgm:cxn modelId="{E48DB921-9DA2-4706-8A1C-05CC1376ED5F}" srcId="{6A17C124-0257-49F2-B646-D750D103FE56}" destId="{CB6B9BA8-E55C-4928-A199-9508FAFFB374}" srcOrd="0" destOrd="0" parTransId="{5D3C5A44-EA84-468D-8F85-7947C219DCF2}" sibTransId="{47C8C4FD-3ADF-455B-B5DC-8F1E857FE225}"/>
    <dgm:cxn modelId="{CE5420D5-FFA4-4232-9853-BCF764C8D4F6}" srcId="{6A17C124-0257-49F2-B646-D750D103FE56}" destId="{80089FD9-7D00-4BA8-A077-38464C2F2A87}" srcOrd="5" destOrd="0" parTransId="{FE3441FD-839E-4623-9B30-26900E434F18}" sibTransId="{D723663F-6959-41BF-874B-F7BC60FA5642}"/>
    <dgm:cxn modelId="{0BCAE173-A425-4278-9CC7-18DE783C5782}" type="presOf" srcId="{AFFE8292-C3EC-4C84-9862-32458D6B5983}" destId="{2CC63E2B-F4FE-42F0-88AE-B737482A8F95}" srcOrd="0" destOrd="0" presId="urn:microsoft.com/office/officeart/2005/8/layout/vList3#3"/>
    <dgm:cxn modelId="{362D069F-30CC-4472-B194-C6F731A0C5CB}" type="presParOf" srcId="{0453A6B1-DF8C-42AD-9469-1B6994078D62}" destId="{0CD18B44-8DEC-4F23-A0CF-9C3B39B6D570}" srcOrd="0" destOrd="0" presId="urn:microsoft.com/office/officeart/2005/8/layout/vList3#3"/>
    <dgm:cxn modelId="{27E87459-DB70-4390-B9F6-DC0CB52C2B91}" type="presParOf" srcId="{0CD18B44-8DEC-4F23-A0CF-9C3B39B6D570}" destId="{DD520278-A0B7-492A-B125-166EDDC059D2}" srcOrd="0" destOrd="0" presId="urn:microsoft.com/office/officeart/2005/8/layout/vList3#3"/>
    <dgm:cxn modelId="{D912FC9B-4B5F-4E09-87C3-ADA7E70CCDF4}" type="presParOf" srcId="{0CD18B44-8DEC-4F23-A0CF-9C3B39B6D570}" destId="{C346C1A0-B122-4DEA-9762-BAE6452F2984}" srcOrd="1" destOrd="0" presId="urn:microsoft.com/office/officeart/2005/8/layout/vList3#3"/>
    <dgm:cxn modelId="{CAE19815-58E8-4AD9-9F8D-E7BEEB6B1B0B}" type="presParOf" srcId="{0453A6B1-DF8C-42AD-9469-1B6994078D62}" destId="{FC016996-AD05-4699-AF6F-7FD028BF892B}" srcOrd="1" destOrd="0" presId="urn:microsoft.com/office/officeart/2005/8/layout/vList3#3"/>
    <dgm:cxn modelId="{4C864B55-7ED3-4C7A-9C52-1A7518AF1A5B}" type="presParOf" srcId="{0453A6B1-DF8C-42AD-9469-1B6994078D62}" destId="{6E09F918-8C24-40A4-854D-37D6769FDED9}" srcOrd="2" destOrd="0" presId="urn:microsoft.com/office/officeart/2005/8/layout/vList3#3"/>
    <dgm:cxn modelId="{0EEABFCA-577A-4534-B03D-E1AD864479C7}" type="presParOf" srcId="{6E09F918-8C24-40A4-854D-37D6769FDED9}" destId="{8B45D3CA-1E9E-4F15-9E7C-3A07F006A6A6}" srcOrd="0" destOrd="0" presId="urn:microsoft.com/office/officeart/2005/8/layout/vList3#3"/>
    <dgm:cxn modelId="{0722788C-97CB-4D23-B031-95424CE838D7}" type="presParOf" srcId="{6E09F918-8C24-40A4-854D-37D6769FDED9}" destId="{A9E6B4AF-6B14-48F9-AAD7-3962BFD2D92E}" srcOrd="1" destOrd="0" presId="urn:microsoft.com/office/officeart/2005/8/layout/vList3#3"/>
    <dgm:cxn modelId="{4380F884-5916-4657-BD4E-178DF06EFA26}" type="presParOf" srcId="{0453A6B1-DF8C-42AD-9469-1B6994078D62}" destId="{70B10292-8D1D-41DA-AE06-4208BD70736D}" srcOrd="3" destOrd="0" presId="urn:microsoft.com/office/officeart/2005/8/layout/vList3#3"/>
    <dgm:cxn modelId="{4231A493-C123-433C-BE0F-3C5348072126}" type="presParOf" srcId="{0453A6B1-DF8C-42AD-9469-1B6994078D62}" destId="{8FDFAA03-74A6-4A85-AC42-427A31E3311F}" srcOrd="4" destOrd="0" presId="urn:microsoft.com/office/officeart/2005/8/layout/vList3#3"/>
    <dgm:cxn modelId="{8FC89559-CFBE-4061-BF65-1458472B5605}" type="presParOf" srcId="{8FDFAA03-74A6-4A85-AC42-427A31E3311F}" destId="{6319BE24-A391-4D74-8F8C-B39C3E554615}" srcOrd="0" destOrd="0" presId="urn:microsoft.com/office/officeart/2005/8/layout/vList3#3"/>
    <dgm:cxn modelId="{455E6732-389B-4AC1-B913-5744F05F5597}" type="presParOf" srcId="{8FDFAA03-74A6-4A85-AC42-427A31E3311F}" destId="{21650BBB-0022-40F6-9DEB-A42F75B64AC4}" srcOrd="1" destOrd="0" presId="urn:microsoft.com/office/officeart/2005/8/layout/vList3#3"/>
    <dgm:cxn modelId="{F02D067E-D5FF-4F54-818D-1ED90BAD08CD}" type="presParOf" srcId="{0453A6B1-DF8C-42AD-9469-1B6994078D62}" destId="{091D867F-99AB-425A-9C28-95651A6ACDAB}" srcOrd="5" destOrd="0" presId="urn:microsoft.com/office/officeart/2005/8/layout/vList3#3"/>
    <dgm:cxn modelId="{0B3E77B0-3CA3-46B2-95D3-848803F68C53}" type="presParOf" srcId="{0453A6B1-DF8C-42AD-9469-1B6994078D62}" destId="{A054255D-9407-436C-B0F0-D0F548B2C384}" srcOrd="6" destOrd="0" presId="urn:microsoft.com/office/officeart/2005/8/layout/vList3#3"/>
    <dgm:cxn modelId="{9169F3BA-D417-4911-823C-8129BEF9D6F0}" type="presParOf" srcId="{A054255D-9407-436C-B0F0-D0F548B2C384}" destId="{A8232A51-CECF-4ABB-B8C4-2D8C5795EFEE}" srcOrd="0" destOrd="0" presId="urn:microsoft.com/office/officeart/2005/8/layout/vList3#3"/>
    <dgm:cxn modelId="{5F10F1C7-CC1E-45D5-9073-99DA2BCB98F4}" type="presParOf" srcId="{A054255D-9407-436C-B0F0-D0F548B2C384}" destId="{EB3C4902-3BE3-4424-B920-597ED9843073}" srcOrd="1" destOrd="0" presId="urn:microsoft.com/office/officeart/2005/8/layout/vList3#3"/>
    <dgm:cxn modelId="{EA20260C-D228-47B7-A47E-19A5229B4687}" type="presParOf" srcId="{0453A6B1-DF8C-42AD-9469-1B6994078D62}" destId="{1958D442-7343-42D2-84A8-8CF70138BB36}" srcOrd="7" destOrd="0" presId="urn:microsoft.com/office/officeart/2005/8/layout/vList3#3"/>
    <dgm:cxn modelId="{171666B0-43F6-434D-8C61-37B08FDB3A16}" type="presParOf" srcId="{0453A6B1-DF8C-42AD-9469-1B6994078D62}" destId="{60A976BC-458D-4ED3-B824-20ADC7C4B0E1}" srcOrd="8" destOrd="0" presId="urn:microsoft.com/office/officeart/2005/8/layout/vList3#3"/>
    <dgm:cxn modelId="{2D65079A-7543-4772-931E-2A1E83F8077C}" type="presParOf" srcId="{60A976BC-458D-4ED3-B824-20ADC7C4B0E1}" destId="{70185B1D-9C2C-46A9-87C1-05B76BC9BA7B}" srcOrd="0" destOrd="0" presId="urn:microsoft.com/office/officeart/2005/8/layout/vList3#3"/>
    <dgm:cxn modelId="{D78474EC-7172-43BA-94A5-FBA9DFDCC845}" type="presParOf" srcId="{60A976BC-458D-4ED3-B824-20ADC7C4B0E1}" destId="{2CC63E2B-F4FE-42F0-88AE-B737482A8F95}" srcOrd="1" destOrd="0" presId="urn:microsoft.com/office/officeart/2005/8/layout/vList3#3"/>
    <dgm:cxn modelId="{D72CA50E-5227-4E6E-83D1-EDFB36832F8C}" type="presParOf" srcId="{0453A6B1-DF8C-42AD-9469-1B6994078D62}" destId="{0CAEA4E9-B0AB-46A5-A1F5-2B79D95CF9EA}" srcOrd="9" destOrd="0" presId="urn:microsoft.com/office/officeart/2005/8/layout/vList3#3"/>
    <dgm:cxn modelId="{A46BAA7C-393F-4655-A1EB-C43CDC15860A}" type="presParOf" srcId="{0453A6B1-DF8C-42AD-9469-1B6994078D62}" destId="{E5055062-B24B-46A7-A582-896D5C5DBF26}" srcOrd="10" destOrd="0" presId="urn:microsoft.com/office/officeart/2005/8/layout/vList3#3"/>
    <dgm:cxn modelId="{9910E724-2A03-4E90-95D1-58A0073B1E44}" type="presParOf" srcId="{E5055062-B24B-46A7-A582-896D5C5DBF26}" destId="{B9F561DB-234B-4AC1-AF76-BD3753908F1B}" srcOrd="0" destOrd="0" presId="urn:microsoft.com/office/officeart/2005/8/layout/vList3#3"/>
    <dgm:cxn modelId="{23C08B48-2E36-4E66-AEE7-813598EAF559}" type="presParOf" srcId="{E5055062-B24B-46A7-A582-896D5C5DBF26}" destId="{9E05F5DB-B70C-4E26-B76F-E1485EF89783}" srcOrd="1" destOrd="0" presId="urn:microsoft.com/office/officeart/2005/8/layout/vList3#3"/>
    <dgm:cxn modelId="{70D453C9-58C2-4C9A-935E-5AA146613513}" type="presParOf" srcId="{0453A6B1-DF8C-42AD-9469-1B6994078D62}" destId="{2CF3E1C2-FD47-4124-A58E-AB68DF92E21C}" srcOrd="11" destOrd="0" presId="urn:microsoft.com/office/officeart/2005/8/layout/vList3#3"/>
    <dgm:cxn modelId="{9B753675-A818-4DCC-832B-7C8D68535F54}" type="presParOf" srcId="{0453A6B1-DF8C-42AD-9469-1B6994078D62}" destId="{E65870AE-9C75-4544-8404-78741ECAD21F}" srcOrd="12" destOrd="0" presId="urn:microsoft.com/office/officeart/2005/8/layout/vList3#3"/>
    <dgm:cxn modelId="{A81E3E8F-68B8-4C65-ADBE-D268B8A119FF}" type="presParOf" srcId="{E65870AE-9C75-4544-8404-78741ECAD21F}" destId="{C294FA27-EBDA-4E27-8FC7-B6F4FB5F4788}" srcOrd="0" destOrd="0" presId="urn:microsoft.com/office/officeart/2005/8/layout/vList3#3"/>
    <dgm:cxn modelId="{719C1606-13C8-4A7A-B5D2-B66F8F171A14}" type="presParOf" srcId="{E65870AE-9C75-4544-8404-78741ECAD21F}" destId="{77F0652C-BFBE-4BEE-9C15-5F679DC44CB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1C9AA5-3FAC-45F1-93C1-259D6C41C1AB}" type="doc">
      <dgm:prSet loTypeId="urn:microsoft.com/office/officeart/2005/8/layout/vList3#1" loCatId="list" qsTypeId="urn:microsoft.com/office/officeart/2005/8/quickstyle/simple1#4" qsCatId="simple" csTypeId="urn:microsoft.com/office/officeart/2005/8/colors/accent1_2#4" csCatId="accent1" phldr="1"/>
      <dgm:spPr/>
    </dgm:pt>
    <dgm:pt modelId="{429F3128-C061-451C-8D67-DBC1579A01FB}">
      <dgm:prSet phldrT="[Texto]"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Carácter estratégico</a:t>
          </a:r>
          <a:endParaRPr lang="es-CR" sz="16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E70F733-2680-481B-9C39-DBBFB9364FEB}" type="parTrans" cxnId="{F348CFB9-D06C-46D0-88FB-36F2D9EAE182}">
      <dgm:prSet/>
      <dgm:spPr/>
      <dgm:t>
        <a:bodyPr/>
        <a:lstStyle/>
        <a:p>
          <a:endParaRPr lang="es-CR"/>
        </a:p>
      </dgm:t>
    </dgm:pt>
    <dgm:pt modelId="{17CBC872-B06B-4B65-93B7-8C2610FDFCE6}" type="sibTrans" cxnId="{F348CFB9-D06C-46D0-88FB-36F2D9EAE182}">
      <dgm:prSet/>
      <dgm:spPr/>
      <dgm:t>
        <a:bodyPr/>
        <a:lstStyle/>
        <a:p>
          <a:endParaRPr lang="es-CR"/>
        </a:p>
      </dgm:t>
    </dgm:pt>
    <dgm:pt modelId="{6B89D6BA-093B-481B-8BBF-ECA041D5410C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Se continúa con la planificación sectorial y se impulsa la  regional</a:t>
          </a:r>
          <a:endParaRPr lang="es-ES" sz="16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B89CC4-FF2A-4B51-ADDD-32559F4E58E1}" type="parTrans" cxnId="{610BC433-B782-4642-8889-B7524FFCE34A}">
      <dgm:prSet/>
      <dgm:spPr/>
      <dgm:t>
        <a:bodyPr/>
        <a:lstStyle/>
        <a:p>
          <a:endParaRPr lang="es-CR"/>
        </a:p>
      </dgm:t>
    </dgm:pt>
    <dgm:pt modelId="{E9880E87-F7D1-4E94-A838-941AA209EBCB}" type="sibTrans" cxnId="{610BC433-B782-4642-8889-B7524FFCE34A}">
      <dgm:prSet/>
      <dgm:spPr/>
      <dgm:t>
        <a:bodyPr/>
        <a:lstStyle/>
        <a:p>
          <a:endParaRPr lang="es-CR"/>
        </a:p>
      </dgm:t>
    </dgm:pt>
    <dgm:pt modelId="{FE954AFF-9232-4DE7-9042-8311296967CE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Definición de metas nacionales, sectoriales y acciones  estratégicas con desagregación regional</a:t>
          </a:r>
          <a:endParaRPr lang="es-ES" sz="16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8A3FAAB-FB05-4B4C-878A-D0FA94D4641E}" type="parTrans" cxnId="{18A3CF6A-10F5-4BCD-8842-1193EDD16BDE}">
      <dgm:prSet/>
      <dgm:spPr/>
      <dgm:t>
        <a:bodyPr/>
        <a:lstStyle/>
        <a:p>
          <a:endParaRPr lang="es-CR"/>
        </a:p>
      </dgm:t>
    </dgm:pt>
    <dgm:pt modelId="{801075F4-13DB-4CE5-A761-E962585B551D}" type="sibTrans" cxnId="{18A3CF6A-10F5-4BCD-8842-1193EDD16BDE}">
      <dgm:prSet/>
      <dgm:spPr/>
      <dgm:t>
        <a:bodyPr/>
        <a:lstStyle/>
        <a:p>
          <a:endParaRPr lang="es-CR"/>
        </a:p>
      </dgm:t>
    </dgm:pt>
    <dgm:pt modelId="{41316BF2-4AB3-4E38-813D-B49FE0E8C76A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spcAft>
              <a:spcPts val="0"/>
            </a:spcAft>
          </a:pPr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Número delimitado de acciones  y metas</a:t>
          </a:r>
        </a:p>
        <a:p>
          <a:pPr>
            <a:spcAft>
              <a:spcPts val="0"/>
            </a:spcAft>
          </a:pPr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(10 acciones y 3 metas)</a:t>
          </a:r>
          <a:endParaRPr lang="es-ES" sz="14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F844D9-F07E-47B4-896E-9C72E194FA48}" type="parTrans" cxnId="{1E8F8B99-3723-4D3D-9D6C-4B6926679558}">
      <dgm:prSet/>
      <dgm:spPr/>
      <dgm:t>
        <a:bodyPr/>
        <a:lstStyle/>
        <a:p>
          <a:endParaRPr lang="es-CR"/>
        </a:p>
      </dgm:t>
    </dgm:pt>
    <dgm:pt modelId="{828D51F3-2CB2-41D3-88E8-6DAD4475C7BA}" type="sibTrans" cxnId="{1E8F8B99-3723-4D3D-9D6C-4B6926679558}">
      <dgm:prSet/>
      <dgm:spPr/>
      <dgm:t>
        <a:bodyPr/>
        <a:lstStyle/>
        <a:p>
          <a:endParaRPr lang="es-CR"/>
        </a:p>
      </dgm:t>
    </dgm:pt>
    <dgm:pt modelId="{EDBCEB90-BDBE-45D9-926A-08AD0BDB47E9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Vinculación de metas con presupuesto y fuentes de financiamiento</a:t>
          </a:r>
          <a:endParaRPr lang="es-ES" sz="14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744B460-1EAA-4AFF-B692-BB9368D63406}" type="parTrans" cxnId="{29F630F9-50C6-4BA5-8BDB-FE1B3A0088EF}">
      <dgm:prSet/>
      <dgm:spPr/>
      <dgm:t>
        <a:bodyPr/>
        <a:lstStyle/>
        <a:p>
          <a:endParaRPr lang="es-CR"/>
        </a:p>
      </dgm:t>
    </dgm:pt>
    <dgm:pt modelId="{2C24D088-10A6-4818-A2A2-4A099AC6D637}" type="sibTrans" cxnId="{29F630F9-50C6-4BA5-8BDB-FE1B3A0088EF}">
      <dgm:prSet/>
      <dgm:spPr/>
      <dgm:t>
        <a:bodyPr/>
        <a:lstStyle/>
        <a:p>
          <a:endParaRPr lang="es-CR"/>
        </a:p>
      </dgm:t>
    </dgm:pt>
    <dgm:pt modelId="{61479C76-CA56-4A20-BEE3-1C40BE842849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Las propuestas sectoriales y regionales  se someten a consulta de otros actores sociales</a:t>
          </a:r>
          <a:endParaRPr lang="es-ES" sz="14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A0303B0-A71A-45C9-A82C-F43E31E4E46E}" type="parTrans" cxnId="{74CD8517-7719-4BC8-8533-FB494410FF45}">
      <dgm:prSet/>
      <dgm:spPr/>
      <dgm:t>
        <a:bodyPr/>
        <a:lstStyle/>
        <a:p>
          <a:endParaRPr lang="es-CR"/>
        </a:p>
      </dgm:t>
    </dgm:pt>
    <dgm:pt modelId="{25F33225-A130-4705-A4CC-774BA4738BE2}" type="sibTrans" cxnId="{74CD8517-7719-4BC8-8533-FB494410FF45}">
      <dgm:prSet/>
      <dgm:spPr/>
      <dgm:t>
        <a:bodyPr/>
        <a:lstStyle/>
        <a:p>
          <a:endParaRPr lang="es-CR"/>
        </a:p>
      </dgm:t>
    </dgm:pt>
    <dgm:pt modelId="{43974C86-2F05-4B90-AB10-4858142964D6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El sector estará a cargo  de uno o dos Ministros Rectores</a:t>
          </a:r>
          <a:r>
            <a:rPr lang="es-ES" sz="16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s-ES" sz="16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BF101D0-56BF-4482-8BF7-90A3F225F727}" type="parTrans" cxnId="{53182CBF-0B2F-43AB-B36D-6F025805EAAE}">
      <dgm:prSet/>
      <dgm:spPr/>
      <dgm:t>
        <a:bodyPr/>
        <a:lstStyle/>
        <a:p>
          <a:endParaRPr lang="es-CR"/>
        </a:p>
      </dgm:t>
    </dgm:pt>
    <dgm:pt modelId="{76A292E5-5049-4B8F-AC83-1F1996CB66BF}" type="sibTrans" cxnId="{53182CBF-0B2F-43AB-B36D-6F025805EAAE}">
      <dgm:prSet/>
      <dgm:spPr/>
      <dgm:t>
        <a:bodyPr/>
        <a:lstStyle/>
        <a:p>
          <a:endParaRPr lang="es-CR"/>
        </a:p>
      </dgm:t>
    </dgm:pt>
    <dgm:pt modelId="{9B926730-5F11-4B70-9120-F1BC36AA7C34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Las metas nacionales, sectoriales y acciones estratégicas serán objeto de evaluación</a:t>
          </a:r>
          <a:endParaRPr lang="es-ES" sz="14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5D30FE-9B72-4B50-994C-27F95ABDFF1E}" type="parTrans" cxnId="{29FB50F6-4DF1-4172-813E-BBC0E898A435}">
      <dgm:prSet/>
      <dgm:spPr/>
      <dgm:t>
        <a:bodyPr/>
        <a:lstStyle/>
        <a:p>
          <a:endParaRPr lang="es-CR"/>
        </a:p>
      </dgm:t>
    </dgm:pt>
    <dgm:pt modelId="{4031F065-1225-4B14-A21C-AC9BC3FF225B}" type="sibTrans" cxnId="{29FB50F6-4DF1-4172-813E-BBC0E898A435}">
      <dgm:prSet/>
      <dgm:spPr/>
      <dgm:t>
        <a:bodyPr/>
        <a:lstStyle/>
        <a:p>
          <a:endParaRPr lang="es-CR"/>
        </a:p>
      </dgm:t>
    </dgm:pt>
    <dgm:pt modelId="{F168282B-AB14-445F-A159-A07E651D07F1}">
      <dgm:prSet custT="1"/>
      <dgm:spPr>
        <a:solidFill>
          <a:srgbClr val="0070C0"/>
        </a:solidFill>
        <a:ln>
          <a:solidFill>
            <a:srgbClr val="707173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400" b="1" u="none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Al  menos dos acciones están relacionadas con  programas  de   Inversión Pública</a:t>
          </a:r>
          <a:endParaRPr lang="es-ES" sz="1600" b="1" u="none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7474B0B-400D-440B-A3B3-5790DF321F5A}" type="sibTrans" cxnId="{DC6D5354-2D5C-4D1D-A005-C715365038E1}">
      <dgm:prSet/>
      <dgm:spPr/>
      <dgm:t>
        <a:bodyPr/>
        <a:lstStyle/>
        <a:p>
          <a:endParaRPr lang="es-CR"/>
        </a:p>
      </dgm:t>
    </dgm:pt>
    <dgm:pt modelId="{FF6C0019-A1DF-48CC-8619-42180C4F3A9A}" type="parTrans" cxnId="{DC6D5354-2D5C-4D1D-A005-C715365038E1}">
      <dgm:prSet/>
      <dgm:spPr/>
      <dgm:t>
        <a:bodyPr/>
        <a:lstStyle/>
        <a:p>
          <a:endParaRPr lang="es-CR"/>
        </a:p>
      </dgm:t>
    </dgm:pt>
    <dgm:pt modelId="{CCA6A593-D5EA-41EA-9233-2607F9E9BA64}" type="pres">
      <dgm:prSet presAssocID="{BF1C9AA5-3FAC-45F1-93C1-259D6C41C1AB}" presName="linearFlow" presStyleCnt="0">
        <dgm:presLayoutVars>
          <dgm:dir/>
          <dgm:resizeHandles val="exact"/>
        </dgm:presLayoutVars>
      </dgm:prSet>
      <dgm:spPr/>
    </dgm:pt>
    <dgm:pt modelId="{E5966FDF-90F0-43C3-AA82-8BFD3CF8B996}" type="pres">
      <dgm:prSet presAssocID="{429F3128-C061-451C-8D67-DBC1579A01FB}" presName="composite" presStyleCnt="0"/>
      <dgm:spPr/>
    </dgm:pt>
    <dgm:pt modelId="{138D3607-ECE8-48B4-B3B8-F36BFB2B4588}" type="pres">
      <dgm:prSet presAssocID="{429F3128-C061-451C-8D67-DBC1579A01FB}" presName="imgShp" presStyleLbl="fgImgPlace1" presStyleIdx="0" presStyleCnt="9" custLinFactNeighborX="-822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FC1065-1B8A-492A-98C0-7FF272345D7B}" type="pres">
      <dgm:prSet presAssocID="{429F3128-C061-451C-8D67-DBC1579A01FB}" presName="txShp" presStyleLbl="node1" presStyleIdx="0" presStyleCnt="9" custScaleX="116071" custScaleY="68957" custLinFactNeighborY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B423C6E-6DDC-4E31-912D-37FA46B562E6}" type="pres">
      <dgm:prSet presAssocID="{17CBC872-B06B-4B65-93B7-8C2610FDFCE6}" presName="spacing" presStyleCnt="0"/>
      <dgm:spPr/>
    </dgm:pt>
    <dgm:pt modelId="{4C2F31E7-B905-4433-92E1-21CC50CD322C}" type="pres">
      <dgm:prSet presAssocID="{6B89D6BA-093B-481B-8BBF-ECA041D5410C}" presName="composite" presStyleCnt="0"/>
      <dgm:spPr/>
    </dgm:pt>
    <dgm:pt modelId="{B2BF8545-1155-4B60-96A1-09115E69CDA7}" type="pres">
      <dgm:prSet presAssocID="{6B89D6BA-093B-481B-8BBF-ECA041D5410C}" presName="imgShp" presStyleLbl="fgImgPlace1" presStyleIdx="1" presStyleCnt="9" custLinFactNeighborX="-82269" custLinFactNeighborY="-308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E0EB8A-EFA5-4678-94E2-0F89CF5A71BC}" type="pres">
      <dgm:prSet presAssocID="{6B89D6BA-093B-481B-8BBF-ECA041D5410C}" presName="txShp" presStyleLbl="node1" presStyleIdx="1" presStyleCnt="9" custScaleX="115990" custLinFactNeighborY="-3083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EC90E2B-0FAF-4CB4-8F6E-B891322BBFE7}" type="pres">
      <dgm:prSet presAssocID="{E9880E87-F7D1-4E94-A838-941AA209EBCB}" presName="spacing" presStyleCnt="0"/>
      <dgm:spPr/>
    </dgm:pt>
    <dgm:pt modelId="{33CA4C7B-B0BB-4FFE-8B22-412BCAB66BF7}" type="pres">
      <dgm:prSet presAssocID="{FE954AFF-9232-4DE7-9042-8311296967CE}" presName="composite" presStyleCnt="0"/>
      <dgm:spPr/>
    </dgm:pt>
    <dgm:pt modelId="{C8144FDE-4D8D-44F9-A7BC-C4FA50FAC3C2}" type="pres">
      <dgm:prSet presAssocID="{FE954AFF-9232-4DE7-9042-8311296967CE}" presName="imgShp" presStyleLbl="fgImgPlace1" presStyleIdx="2" presStyleCnt="9" custLinFactNeighborX="-82269" custLinFactNeighborY="-444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71296D-72B1-4822-88C9-BB6D108E6774}" type="pres">
      <dgm:prSet presAssocID="{FE954AFF-9232-4DE7-9042-8311296967CE}" presName="txShp" presStyleLbl="node1" presStyleIdx="2" presStyleCnt="9" custScaleX="115538" custLinFactNeighborX="226" custLinFactNeighborY="-4440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6E7D0B5-020F-48A4-BF13-4CD45B9FF1F7}" type="pres">
      <dgm:prSet presAssocID="{801075F4-13DB-4CE5-A761-E962585B551D}" presName="spacing" presStyleCnt="0"/>
      <dgm:spPr/>
    </dgm:pt>
    <dgm:pt modelId="{5AC397E9-21FB-4F61-B233-413687FD64C9}" type="pres">
      <dgm:prSet presAssocID="{41316BF2-4AB3-4E38-813D-B49FE0E8C76A}" presName="composite" presStyleCnt="0"/>
      <dgm:spPr/>
    </dgm:pt>
    <dgm:pt modelId="{32C5862B-F9A8-45C8-AA10-DD773976F321}" type="pres">
      <dgm:prSet presAssocID="{41316BF2-4AB3-4E38-813D-B49FE0E8C76A}" presName="imgShp" presStyleLbl="fgImgPlace1" presStyleIdx="3" presStyleCnt="9" custLinFactNeighborX="-82269" custLinFactNeighborY="-57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8F22C9-D93D-42F5-981A-B6CA957A296C}" type="pres">
      <dgm:prSet presAssocID="{41316BF2-4AB3-4E38-813D-B49FE0E8C76A}" presName="txShp" presStyleLbl="node1" presStyleIdx="3" presStyleCnt="9" custScaleX="116071" custLinFactNeighborY="-5797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CF30F8-EBBB-4C7A-8033-5C398BF07EB0}" type="pres">
      <dgm:prSet presAssocID="{828D51F3-2CB2-41D3-88E8-6DAD4475C7BA}" presName="spacing" presStyleCnt="0"/>
      <dgm:spPr/>
    </dgm:pt>
    <dgm:pt modelId="{658F6506-C628-41FB-B519-AEC3DB0A9F91}" type="pres">
      <dgm:prSet presAssocID="{F168282B-AB14-445F-A159-A07E651D07F1}" presName="composite" presStyleCnt="0"/>
      <dgm:spPr/>
    </dgm:pt>
    <dgm:pt modelId="{DF4179EE-2D1B-43AE-93A3-D5A72971E833}" type="pres">
      <dgm:prSet presAssocID="{F168282B-AB14-445F-A159-A07E651D07F1}" presName="imgShp" presStyleLbl="fgImgPlace1" presStyleIdx="4" presStyleCnt="9" custLinFactNeighborX="-82269" custLinFactNeighborY="-570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E8E46D-7063-4FA9-826E-2EABFB809C2D}" type="pres">
      <dgm:prSet presAssocID="{F168282B-AB14-445F-A159-A07E651D07F1}" presName="txShp" presStyleLbl="node1" presStyleIdx="4" presStyleCnt="9" custScaleX="116071" custLinFactNeighborY="-570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C542D90-E917-4C21-84C6-8197F83C7A85}" type="pres">
      <dgm:prSet presAssocID="{37474B0B-400D-440B-A3B3-5790DF321F5A}" presName="spacing" presStyleCnt="0"/>
      <dgm:spPr/>
    </dgm:pt>
    <dgm:pt modelId="{89EBF029-E808-4F8B-8C48-3DB9B95D658D}" type="pres">
      <dgm:prSet presAssocID="{EDBCEB90-BDBE-45D9-926A-08AD0BDB47E9}" presName="composite" presStyleCnt="0"/>
      <dgm:spPr/>
    </dgm:pt>
    <dgm:pt modelId="{73578193-3A9E-449E-B5DF-E3ABE1EF485D}" type="pres">
      <dgm:prSet presAssocID="{EDBCEB90-BDBE-45D9-926A-08AD0BDB47E9}" presName="imgShp" presStyleLbl="fgImgPlace1" presStyleIdx="5" presStyleCnt="9" custLinFactNeighborX="-82269" custLinFactNeighborY="-560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0DD2E4-BC45-47E2-9CB0-A705A8DD5CD8}" type="pres">
      <dgm:prSet presAssocID="{EDBCEB90-BDBE-45D9-926A-08AD0BDB47E9}" presName="txShp" presStyleLbl="node1" presStyleIdx="5" presStyleCnt="9" custScaleX="116071" custLinFactNeighborX="862" custLinFactNeighborY="-5604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EE015DD-B01E-4301-BC20-9003D10E7526}" type="pres">
      <dgm:prSet presAssocID="{2C24D088-10A6-4818-A2A2-4A099AC6D637}" presName="spacing" presStyleCnt="0"/>
      <dgm:spPr/>
    </dgm:pt>
    <dgm:pt modelId="{F5386FCC-9F9D-45E6-915C-83F648872259}" type="pres">
      <dgm:prSet presAssocID="{61479C76-CA56-4A20-BEE3-1C40BE842849}" presName="composite" presStyleCnt="0"/>
      <dgm:spPr/>
    </dgm:pt>
    <dgm:pt modelId="{A27C4270-7367-42FC-AD14-B9D64CD4F948}" type="pres">
      <dgm:prSet presAssocID="{61479C76-CA56-4A20-BEE3-1C40BE842849}" presName="imgShp" presStyleLbl="fgImgPlace1" presStyleIdx="6" presStyleCnt="9" custLinFactNeighborX="-96804" custLinFactNeighborY="-550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D56F08-F851-440D-A288-639AE6A296FA}" type="pres">
      <dgm:prSet presAssocID="{61479C76-CA56-4A20-BEE3-1C40BE842849}" presName="txShp" presStyleLbl="node1" presStyleIdx="6" presStyleCnt="9" custScaleX="117794" custLinFactNeighborY="-5508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D40EED1-F8CA-4FCD-803E-6DB45907CCD8}" type="pres">
      <dgm:prSet presAssocID="{25F33225-A130-4705-A4CC-774BA4738BE2}" presName="spacing" presStyleCnt="0"/>
      <dgm:spPr/>
    </dgm:pt>
    <dgm:pt modelId="{4DA8B470-F201-4C1F-93E9-9C30B2900524}" type="pres">
      <dgm:prSet presAssocID="{43974C86-2F05-4B90-AB10-4858142964D6}" presName="composite" presStyleCnt="0"/>
      <dgm:spPr/>
    </dgm:pt>
    <dgm:pt modelId="{9E654FC9-1714-49D9-BA73-2E74C47A1CE7}" type="pres">
      <dgm:prSet presAssocID="{43974C86-2F05-4B90-AB10-4858142964D6}" presName="imgShp" presStyleLbl="fgImgPlace1" presStyleIdx="7" presStyleCnt="9" custLinFactNeighborX="-82269" custLinFactNeighborY="-541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4D3F2F-BB7C-4B49-A63A-0B44C3B30FB4}" type="pres">
      <dgm:prSet presAssocID="{43974C86-2F05-4B90-AB10-4858142964D6}" presName="txShp" presStyleLbl="node1" presStyleIdx="7" presStyleCnt="9" custScaleX="120301" custLinFactNeighborX="-1253" custLinFactNeighborY="-5412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0B772A-63B3-4243-8481-CE85523EFE4D}" type="pres">
      <dgm:prSet presAssocID="{76A292E5-5049-4B8F-AC83-1F1996CB66BF}" presName="spacing" presStyleCnt="0"/>
      <dgm:spPr/>
    </dgm:pt>
    <dgm:pt modelId="{C8D8C4A3-D965-471A-9A36-126283AE860C}" type="pres">
      <dgm:prSet presAssocID="{9B926730-5F11-4B70-9120-F1BC36AA7C34}" presName="composite" presStyleCnt="0"/>
      <dgm:spPr/>
    </dgm:pt>
    <dgm:pt modelId="{D9706216-6D08-4654-8EFC-E965FED03E6D}" type="pres">
      <dgm:prSet presAssocID="{9B926730-5F11-4B70-9120-F1BC36AA7C34}" presName="imgShp" presStyleLbl="fgImgPlace1" presStyleIdx="8" presStyleCnt="9" custLinFactNeighborX="-82269" custLinFactNeighborY="-676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D4315-BCF5-4753-A622-E0B33291E6B7}" type="pres">
      <dgm:prSet presAssocID="{9B926730-5F11-4B70-9120-F1BC36AA7C34}" presName="txShp" presStyleLbl="node1" presStyleIdx="8" presStyleCnt="9" custScaleX="118496" custLinFactNeighborY="-6769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DBE42E3-949B-4427-A656-FF2C3586F964}" type="presOf" srcId="{EDBCEB90-BDBE-45D9-926A-08AD0BDB47E9}" destId="{200DD2E4-BC45-47E2-9CB0-A705A8DD5CD8}" srcOrd="0" destOrd="0" presId="urn:microsoft.com/office/officeart/2005/8/layout/vList3#1"/>
    <dgm:cxn modelId="{29FB50F6-4DF1-4172-813E-BBC0E898A435}" srcId="{BF1C9AA5-3FAC-45F1-93C1-259D6C41C1AB}" destId="{9B926730-5F11-4B70-9120-F1BC36AA7C34}" srcOrd="8" destOrd="0" parTransId="{045D30FE-9B72-4B50-994C-27F95ABDFF1E}" sibTransId="{4031F065-1225-4B14-A21C-AC9BC3FF225B}"/>
    <dgm:cxn modelId="{F348CFB9-D06C-46D0-88FB-36F2D9EAE182}" srcId="{BF1C9AA5-3FAC-45F1-93C1-259D6C41C1AB}" destId="{429F3128-C061-451C-8D67-DBC1579A01FB}" srcOrd="0" destOrd="0" parTransId="{AE70F733-2680-481B-9C39-DBBFB9364FEB}" sibTransId="{17CBC872-B06B-4B65-93B7-8C2610FDFCE6}"/>
    <dgm:cxn modelId="{DC6D5354-2D5C-4D1D-A005-C715365038E1}" srcId="{BF1C9AA5-3FAC-45F1-93C1-259D6C41C1AB}" destId="{F168282B-AB14-445F-A159-A07E651D07F1}" srcOrd="4" destOrd="0" parTransId="{FF6C0019-A1DF-48CC-8619-42180C4F3A9A}" sibTransId="{37474B0B-400D-440B-A3B3-5790DF321F5A}"/>
    <dgm:cxn modelId="{4210A3C7-C30F-4C07-A5C0-3DED856A118B}" type="presOf" srcId="{43974C86-2F05-4B90-AB10-4858142964D6}" destId="{6A4D3F2F-BB7C-4B49-A63A-0B44C3B30FB4}" srcOrd="0" destOrd="0" presId="urn:microsoft.com/office/officeart/2005/8/layout/vList3#1"/>
    <dgm:cxn modelId="{C660590D-FDFD-4290-9B54-CD7D26AE9931}" type="presOf" srcId="{FE954AFF-9232-4DE7-9042-8311296967CE}" destId="{EB71296D-72B1-4822-88C9-BB6D108E6774}" srcOrd="0" destOrd="0" presId="urn:microsoft.com/office/officeart/2005/8/layout/vList3#1"/>
    <dgm:cxn modelId="{52322FAB-E748-421F-A9F5-FF9346E1E2C1}" type="presOf" srcId="{BF1C9AA5-3FAC-45F1-93C1-259D6C41C1AB}" destId="{CCA6A593-D5EA-41EA-9233-2607F9E9BA64}" srcOrd="0" destOrd="0" presId="urn:microsoft.com/office/officeart/2005/8/layout/vList3#1"/>
    <dgm:cxn modelId="{F2FB860D-2E80-4E3B-A80B-26F6FE04F76A}" type="presOf" srcId="{6B89D6BA-093B-481B-8BBF-ECA041D5410C}" destId="{14E0EB8A-EFA5-4678-94E2-0F89CF5A71BC}" srcOrd="0" destOrd="0" presId="urn:microsoft.com/office/officeart/2005/8/layout/vList3#1"/>
    <dgm:cxn modelId="{A4057266-31F1-4F24-AFED-1163CAC248FA}" type="presOf" srcId="{41316BF2-4AB3-4E38-813D-B49FE0E8C76A}" destId="{328F22C9-D93D-42F5-981A-B6CA957A296C}" srcOrd="0" destOrd="0" presId="urn:microsoft.com/office/officeart/2005/8/layout/vList3#1"/>
    <dgm:cxn modelId="{74CD8517-7719-4BC8-8533-FB494410FF45}" srcId="{BF1C9AA5-3FAC-45F1-93C1-259D6C41C1AB}" destId="{61479C76-CA56-4A20-BEE3-1C40BE842849}" srcOrd="6" destOrd="0" parTransId="{7A0303B0-A71A-45C9-A82C-F43E31E4E46E}" sibTransId="{25F33225-A130-4705-A4CC-774BA4738BE2}"/>
    <dgm:cxn modelId="{1E8F8B99-3723-4D3D-9D6C-4B6926679558}" srcId="{BF1C9AA5-3FAC-45F1-93C1-259D6C41C1AB}" destId="{41316BF2-4AB3-4E38-813D-B49FE0E8C76A}" srcOrd="3" destOrd="0" parTransId="{66F844D9-F07E-47B4-896E-9C72E194FA48}" sibTransId="{828D51F3-2CB2-41D3-88E8-6DAD4475C7BA}"/>
    <dgm:cxn modelId="{DB6C7A73-D211-4E81-9ED6-6BD08D6DE422}" type="presOf" srcId="{61479C76-CA56-4A20-BEE3-1C40BE842849}" destId="{78D56F08-F851-440D-A288-639AE6A296FA}" srcOrd="0" destOrd="0" presId="urn:microsoft.com/office/officeart/2005/8/layout/vList3#1"/>
    <dgm:cxn modelId="{29F630F9-50C6-4BA5-8BDB-FE1B3A0088EF}" srcId="{BF1C9AA5-3FAC-45F1-93C1-259D6C41C1AB}" destId="{EDBCEB90-BDBE-45D9-926A-08AD0BDB47E9}" srcOrd="5" destOrd="0" parTransId="{7744B460-1EAA-4AFF-B692-BB9368D63406}" sibTransId="{2C24D088-10A6-4818-A2A2-4A099AC6D637}"/>
    <dgm:cxn modelId="{29469F3C-EE05-4575-9EA0-C6C72E5DF19E}" type="presOf" srcId="{9B926730-5F11-4B70-9120-F1BC36AA7C34}" destId="{DF4D4315-BCF5-4753-A622-E0B33291E6B7}" srcOrd="0" destOrd="0" presId="urn:microsoft.com/office/officeart/2005/8/layout/vList3#1"/>
    <dgm:cxn modelId="{1FA862E4-2E8D-4DCB-84F2-7EB1E91FDA9F}" type="presOf" srcId="{F168282B-AB14-445F-A159-A07E651D07F1}" destId="{4DE8E46D-7063-4FA9-826E-2EABFB809C2D}" srcOrd="0" destOrd="0" presId="urn:microsoft.com/office/officeart/2005/8/layout/vList3#1"/>
    <dgm:cxn modelId="{18A3CF6A-10F5-4BCD-8842-1193EDD16BDE}" srcId="{BF1C9AA5-3FAC-45F1-93C1-259D6C41C1AB}" destId="{FE954AFF-9232-4DE7-9042-8311296967CE}" srcOrd="2" destOrd="0" parTransId="{D8A3FAAB-FB05-4B4C-878A-D0FA94D4641E}" sibTransId="{801075F4-13DB-4CE5-A761-E962585B551D}"/>
    <dgm:cxn modelId="{3AA5F1AB-1D6A-42ED-8DA9-B979BEF31F21}" type="presOf" srcId="{429F3128-C061-451C-8D67-DBC1579A01FB}" destId="{93FC1065-1B8A-492A-98C0-7FF272345D7B}" srcOrd="0" destOrd="0" presId="urn:microsoft.com/office/officeart/2005/8/layout/vList3#1"/>
    <dgm:cxn modelId="{610BC433-B782-4642-8889-B7524FFCE34A}" srcId="{BF1C9AA5-3FAC-45F1-93C1-259D6C41C1AB}" destId="{6B89D6BA-093B-481B-8BBF-ECA041D5410C}" srcOrd="1" destOrd="0" parTransId="{89B89CC4-FF2A-4B51-ADDD-32559F4E58E1}" sibTransId="{E9880E87-F7D1-4E94-A838-941AA209EBCB}"/>
    <dgm:cxn modelId="{53182CBF-0B2F-43AB-B36D-6F025805EAAE}" srcId="{BF1C9AA5-3FAC-45F1-93C1-259D6C41C1AB}" destId="{43974C86-2F05-4B90-AB10-4858142964D6}" srcOrd="7" destOrd="0" parTransId="{CBF101D0-56BF-4482-8BF7-90A3F225F727}" sibTransId="{76A292E5-5049-4B8F-AC83-1F1996CB66BF}"/>
    <dgm:cxn modelId="{2AD27EF8-684A-4BCF-9F0F-334F046BF341}" type="presParOf" srcId="{CCA6A593-D5EA-41EA-9233-2607F9E9BA64}" destId="{E5966FDF-90F0-43C3-AA82-8BFD3CF8B996}" srcOrd="0" destOrd="0" presId="urn:microsoft.com/office/officeart/2005/8/layout/vList3#1"/>
    <dgm:cxn modelId="{F4F394CC-102D-4DF6-A76D-43A0CDFCF5AE}" type="presParOf" srcId="{E5966FDF-90F0-43C3-AA82-8BFD3CF8B996}" destId="{138D3607-ECE8-48B4-B3B8-F36BFB2B4588}" srcOrd="0" destOrd="0" presId="urn:microsoft.com/office/officeart/2005/8/layout/vList3#1"/>
    <dgm:cxn modelId="{A723960B-78D4-4A11-B3AC-90BF7010E698}" type="presParOf" srcId="{E5966FDF-90F0-43C3-AA82-8BFD3CF8B996}" destId="{93FC1065-1B8A-492A-98C0-7FF272345D7B}" srcOrd="1" destOrd="0" presId="urn:microsoft.com/office/officeart/2005/8/layout/vList3#1"/>
    <dgm:cxn modelId="{4B23DDB7-7B7F-444C-ADD2-6EE4F9C53603}" type="presParOf" srcId="{CCA6A593-D5EA-41EA-9233-2607F9E9BA64}" destId="{FB423C6E-6DDC-4E31-912D-37FA46B562E6}" srcOrd="1" destOrd="0" presId="urn:microsoft.com/office/officeart/2005/8/layout/vList3#1"/>
    <dgm:cxn modelId="{7332F567-F055-4477-91AB-CDEB026991C4}" type="presParOf" srcId="{CCA6A593-D5EA-41EA-9233-2607F9E9BA64}" destId="{4C2F31E7-B905-4433-92E1-21CC50CD322C}" srcOrd="2" destOrd="0" presId="urn:microsoft.com/office/officeart/2005/8/layout/vList3#1"/>
    <dgm:cxn modelId="{8D8F003B-96FD-4BD5-8F02-995CF1F50EFA}" type="presParOf" srcId="{4C2F31E7-B905-4433-92E1-21CC50CD322C}" destId="{B2BF8545-1155-4B60-96A1-09115E69CDA7}" srcOrd="0" destOrd="0" presId="urn:microsoft.com/office/officeart/2005/8/layout/vList3#1"/>
    <dgm:cxn modelId="{3D7593FF-A693-48CD-A128-081CB30DB66F}" type="presParOf" srcId="{4C2F31E7-B905-4433-92E1-21CC50CD322C}" destId="{14E0EB8A-EFA5-4678-94E2-0F89CF5A71BC}" srcOrd="1" destOrd="0" presId="urn:microsoft.com/office/officeart/2005/8/layout/vList3#1"/>
    <dgm:cxn modelId="{AD7F00C8-9A14-4ED8-93F6-841C2CB48407}" type="presParOf" srcId="{CCA6A593-D5EA-41EA-9233-2607F9E9BA64}" destId="{6EC90E2B-0FAF-4CB4-8F6E-B891322BBFE7}" srcOrd="3" destOrd="0" presId="urn:microsoft.com/office/officeart/2005/8/layout/vList3#1"/>
    <dgm:cxn modelId="{BFC05488-3FA9-4472-A55B-BCB09B47DB73}" type="presParOf" srcId="{CCA6A593-D5EA-41EA-9233-2607F9E9BA64}" destId="{33CA4C7B-B0BB-4FFE-8B22-412BCAB66BF7}" srcOrd="4" destOrd="0" presId="urn:microsoft.com/office/officeart/2005/8/layout/vList3#1"/>
    <dgm:cxn modelId="{5196C6BA-C79E-44F8-B915-61B5E2904AB2}" type="presParOf" srcId="{33CA4C7B-B0BB-4FFE-8B22-412BCAB66BF7}" destId="{C8144FDE-4D8D-44F9-A7BC-C4FA50FAC3C2}" srcOrd="0" destOrd="0" presId="urn:microsoft.com/office/officeart/2005/8/layout/vList3#1"/>
    <dgm:cxn modelId="{B977A91C-C852-4DF6-A5C3-B3EE3236D898}" type="presParOf" srcId="{33CA4C7B-B0BB-4FFE-8B22-412BCAB66BF7}" destId="{EB71296D-72B1-4822-88C9-BB6D108E6774}" srcOrd="1" destOrd="0" presId="urn:microsoft.com/office/officeart/2005/8/layout/vList3#1"/>
    <dgm:cxn modelId="{23BACE78-BCAA-4AEE-9374-FBB088B8308F}" type="presParOf" srcId="{CCA6A593-D5EA-41EA-9233-2607F9E9BA64}" destId="{E6E7D0B5-020F-48A4-BF13-4CD45B9FF1F7}" srcOrd="5" destOrd="0" presId="urn:microsoft.com/office/officeart/2005/8/layout/vList3#1"/>
    <dgm:cxn modelId="{D3085389-DBA2-4235-BCB0-523B6ADD69F8}" type="presParOf" srcId="{CCA6A593-D5EA-41EA-9233-2607F9E9BA64}" destId="{5AC397E9-21FB-4F61-B233-413687FD64C9}" srcOrd="6" destOrd="0" presId="urn:microsoft.com/office/officeart/2005/8/layout/vList3#1"/>
    <dgm:cxn modelId="{EEEFB941-AF9B-4A48-AB8E-8CC7F3612F84}" type="presParOf" srcId="{5AC397E9-21FB-4F61-B233-413687FD64C9}" destId="{32C5862B-F9A8-45C8-AA10-DD773976F321}" srcOrd="0" destOrd="0" presId="urn:microsoft.com/office/officeart/2005/8/layout/vList3#1"/>
    <dgm:cxn modelId="{18AAEC9F-6904-49FB-A0D1-DE960ABF6F25}" type="presParOf" srcId="{5AC397E9-21FB-4F61-B233-413687FD64C9}" destId="{328F22C9-D93D-42F5-981A-B6CA957A296C}" srcOrd="1" destOrd="0" presId="urn:microsoft.com/office/officeart/2005/8/layout/vList3#1"/>
    <dgm:cxn modelId="{B381256D-142A-49BD-AD4E-0564D8DBC5DA}" type="presParOf" srcId="{CCA6A593-D5EA-41EA-9233-2607F9E9BA64}" destId="{63CF30F8-EBBB-4C7A-8033-5C398BF07EB0}" srcOrd="7" destOrd="0" presId="urn:microsoft.com/office/officeart/2005/8/layout/vList3#1"/>
    <dgm:cxn modelId="{6EC0CCB7-9412-4E17-9249-906A5DA0DB3D}" type="presParOf" srcId="{CCA6A593-D5EA-41EA-9233-2607F9E9BA64}" destId="{658F6506-C628-41FB-B519-AEC3DB0A9F91}" srcOrd="8" destOrd="0" presId="urn:microsoft.com/office/officeart/2005/8/layout/vList3#1"/>
    <dgm:cxn modelId="{3CB9666C-DA57-48CF-848A-70C89F6216ED}" type="presParOf" srcId="{658F6506-C628-41FB-B519-AEC3DB0A9F91}" destId="{DF4179EE-2D1B-43AE-93A3-D5A72971E833}" srcOrd="0" destOrd="0" presId="urn:microsoft.com/office/officeart/2005/8/layout/vList3#1"/>
    <dgm:cxn modelId="{D2B1303D-3827-4D46-B51B-E36BF4CB9EC1}" type="presParOf" srcId="{658F6506-C628-41FB-B519-AEC3DB0A9F91}" destId="{4DE8E46D-7063-4FA9-826E-2EABFB809C2D}" srcOrd="1" destOrd="0" presId="urn:microsoft.com/office/officeart/2005/8/layout/vList3#1"/>
    <dgm:cxn modelId="{41F4F18E-880C-480D-AF27-0B456F2E6708}" type="presParOf" srcId="{CCA6A593-D5EA-41EA-9233-2607F9E9BA64}" destId="{EC542D90-E917-4C21-84C6-8197F83C7A85}" srcOrd="9" destOrd="0" presId="urn:microsoft.com/office/officeart/2005/8/layout/vList3#1"/>
    <dgm:cxn modelId="{BC73F157-D850-4298-BC76-1EF696F5300A}" type="presParOf" srcId="{CCA6A593-D5EA-41EA-9233-2607F9E9BA64}" destId="{89EBF029-E808-4F8B-8C48-3DB9B95D658D}" srcOrd="10" destOrd="0" presId="urn:microsoft.com/office/officeart/2005/8/layout/vList3#1"/>
    <dgm:cxn modelId="{66C7E84B-99FA-43A4-B48B-BE9682965B29}" type="presParOf" srcId="{89EBF029-E808-4F8B-8C48-3DB9B95D658D}" destId="{73578193-3A9E-449E-B5DF-E3ABE1EF485D}" srcOrd="0" destOrd="0" presId="urn:microsoft.com/office/officeart/2005/8/layout/vList3#1"/>
    <dgm:cxn modelId="{1CB7E938-1523-4826-BA7F-6D3C81125B5E}" type="presParOf" srcId="{89EBF029-E808-4F8B-8C48-3DB9B95D658D}" destId="{200DD2E4-BC45-47E2-9CB0-A705A8DD5CD8}" srcOrd="1" destOrd="0" presId="urn:microsoft.com/office/officeart/2005/8/layout/vList3#1"/>
    <dgm:cxn modelId="{1F5CBB05-21D5-4C7B-BCA7-1566C700553F}" type="presParOf" srcId="{CCA6A593-D5EA-41EA-9233-2607F9E9BA64}" destId="{0EE015DD-B01E-4301-BC20-9003D10E7526}" srcOrd="11" destOrd="0" presId="urn:microsoft.com/office/officeart/2005/8/layout/vList3#1"/>
    <dgm:cxn modelId="{15020B37-9D54-4065-B65F-6C5C9D9F3ACE}" type="presParOf" srcId="{CCA6A593-D5EA-41EA-9233-2607F9E9BA64}" destId="{F5386FCC-9F9D-45E6-915C-83F648872259}" srcOrd="12" destOrd="0" presId="urn:microsoft.com/office/officeart/2005/8/layout/vList3#1"/>
    <dgm:cxn modelId="{40F2C781-C54E-407B-98B1-732AE52EE063}" type="presParOf" srcId="{F5386FCC-9F9D-45E6-915C-83F648872259}" destId="{A27C4270-7367-42FC-AD14-B9D64CD4F948}" srcOrd="0" destOrd="0" presId="urn:microsoft.com/office/officeart/2005/8/layout/vList3#1"/>
    <dgm:cxn modelId="{F040AF42-5E09-4C2C-A183-731132DB5513}" type="presParOf" srcId="{F5386FCC-9F9D-45E6-915C-83F648872259}" destId="{78D56F08-F851-440D-A288-639AE6A296FA}" srcOrd="1" destOrd="0" presId="urn:microsoft.com/office/officeart/2005/8/layout/vList3#1"/>
    <dgm:cxn modelId="{9651F165-360A-4C0E-A1AE-10BB3E68CBEF}" type="presParOf" srcId="{CCA6A593-D5EA-41EA-9233-2607F9E9BA64}" destId="{8D40EED1-F8CA-4FCD-803E-6DB45907CCD8}" srcOrd="13" destOrd="0" presId="urn:microsoft.com/office/officeart/2005/8/layout/vList3#1"/>
    <dgm:cxn modelId="{492C9F08-1BEF-41B2-BA8C-8EF3B74EF453}" type="presParOf" srcId="{CCA6A593-D5EA-41EA-9233-2607F9E9BA64}" destId="{4DA8B470-F201-4C1F-93E9-9C30B2900524}" srcOrd="14" destOrd="0" presId="urn:microsoft.com/office/officeart/2005/8/layout/vList3#1"/>
    <dgm:cxn modelId="{5E2A2450-1206-4A07-993B-6C12C9ECDDB8}" type="presParOf" srcId="{4DA8B470-F201-4C1F-93E9-9C30B2900524}" destId="{9E654FC9-1714-49D9-BA73-2E74C47A1CE7}" srcOrd="0" destOrd="0" presId="urn:microsoft.com/office/officeart/2005/8/layout/vList3#1"/>
    <dgm:cxn modelId="{DC422F73-27B4-4E4B-B7E4-B9B34262A6B0}" type="presParOf" srcId="{4DA8B470-F201-4C1F-93E9-9C30B2900524}" destId="{6A4D3F2F-BB7C-4B49-A63A-0B44C3B30FB4}" srcOrd="1" destOrd="0" presId="urn:microsoft.com/office/officeart/2005/8/layout/vList3#1"/>
    <dgm:cxn modelId="{DDF588B5-04E5-454E-9285-BF4DC53B3F58}" type="presParOf" srcId="{CCA6A593-D5EA-41EA-9233-2607F9E9BA64}" destId="{C80B772A-63B3-4243-8481-CE85523EFE4D}" srcOrd="15" destOrd="0" presId="urn:microsoft.com/office/officeart/2005/8/layout/vList3#1"/>
    <dgm:cxn modelId="{ECCAADCE-11B9-4947-840F-28BF9B118835}" type="presParOf" srcId="{CCA6A593-D5EA-41EA-9233-2607F9E9BA64}" destId="{C8D8C4A3-D965-471A-9A36-126283AE860C}" srcOrd="16" destOrd="0" presId="urn:microsoft.com/office/officeart/2005/8/layout/vList3#1"/>
    <dgm:cxn modelId="{49921E3A-F786-4FDB-955C-002F102B3947}" type="presParOf" srcId="{C8D8C4A3-D965-471A-9A36-126283AE860C}" destId="{D9706216-6D08-4654-8EFC-E965FED03E6D}" srcOrd="0" destOrd="0" presId="urn:microsoft.com/office/officeart/2005/8/layout/vList3#1"/>
    <dgm:cxn modelId="{6F8C5CC9-C384-484C-BA7D-98D5DEDF0561}" type="presParOf" srcId="{C8D8C4A3-D965-471A-9A36-126283AE860C}" destId="{DF4D4315-BCF5-4753-A622-E0B33291E6B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344C98-7C98-43BD-BBC3-32C87EA7359E}" type="doc">
      <dgm:prSet loTypeId="urn:microsoft.com/office/officeart/2005/8/layout/venn1" loCatId="relationship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s-CR"/>
        </a:p>
      </dgm:t>
    </dgm:pt>
    <dgm:pt modelId="{B4D1883B-0504-4BC2-AFFE-F6A1F4E02832}">
      <dgm:prSet custT="1"/>
      <dgm:spPr/>
      <dgm:t>
        <a:bodyPr/>
        <a:lstStyle/>
        <a:p>
          <a:pPr algn="ctr" rtl="0"/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La formulación de políticas, acciones estratégicas  y metas considerará la </a:t>
          </a:r>
          <a:r>
            <a:rPr lang="es-ES" sz="1400" b="1" dirty="0" smtClean="0">
              <a:solidFill>
                <a:srgbClr val="0000FF"/>
              </a:solidFill>
              <a:latin typeface="Calibri" pitchFamily="34" charset="0"/>
            </a:rPr>
            <a:t>gestión del riesgo </a:t>
          </a:r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para garantizar la seguridad humana</a:t>
          </a:r>
          <a:r>
            <a:rPr lang="es-ES" sz="1200" b="1" dirty="0" smtClean="0">
              <a:solidFill>
                <a:srgbClr val="002060"/>
              </a:solidFill>
              <a:latin typeface="Calibri" pitchFamily="34" charset="0"/>
            </a:rPr>
            <a:t>.</a:t>
          </a:r>
          <a:endParaRPr lang="es-CR" sz="1200" b="1" dirty="0">
            <a:solidFill>
              <a:srgbClr val="002060"/>
            </a:solidFill>
            <a:latin typeface="Calibri" pitchFamily="34" charset="0"/>
          </a:endParaRPr>
        </a:p>
      </dgm:t>
    </dgm:pt>
    <dgm:pt modelId="{C8DF3F12-EEEA-430A-8DB0-13613AC088D7}" type="parTrans" cxnId="{79E172DC-56B4-4E17-BF89-92CB025923E5}">
      <dgm:prSet/>
      <dgm:spPr/>
      <dgm:t>
        <a:bodyPr/>
        <a:lstStyle/>
        <a:p>
          <a:endParaRPr lang="es-CR"/>
        </a:p>
      </dgm:t>
    </dgm:pt>
    <dgm:pt modelId="{28728211-35AB-40B4-B900-A954EC4DB417}" type="sibTrans" cxnId="{79E172DC-56B4-4E17-BF89-92CB025923E5}">
      <dgm:prSet/>
      <dgm:spPr/>
      <dgm:t>
        <a:bodyPr/>
        <a:lstStyle/>
        <a:p>
          <a:endParaRPr lang="es-CR"/>
        </a:p>
      </dgm:t>
    </dgm:pt>
    <dgm:pt modelId="{888F4645-5B2F-4AEF-8E56-B5FC89CA7461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Debe considerar la atención de </a:t>
          </a:r>
          <a:r>
            <a:rPr lang="es-ES" sz="1400" b="1" dirty="0" smtClean="0">
              <a:solidFill>
                <a:srgbClr val="0000FF"/>
              </a:solidFill>
              <a:latin typeface="Calibri" pitchFamily="34" charset="0"/>
            </a:rPr>
            <a:t>grupos sociales y la dimensión de género </a:t>
          </a:r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para garantizar el acceso a las oportunidades de desarrollo de todos los sectores de la población.  </a:t>
          </a:r>
          <a:endParaRPr lang="es-CR" sz="1400" b="1" dirty="0">
            <a:solidFill>
              <a:srgbClr val="002060"/>
            </a:solidFill>
            <a:latin typeface="Calibri" pitchFamily="34" charset="0"/>
          </a:endParaRPr>
        </a:p>
      </dgm:t>
    </dgm:pt>
    <dgm:pt modelId="{A625CE48-94BB-4461-80D0-EC6ABFD593DD}" type="parTrans" cxnId="{13A74DF1-6005-4102-A648-1FBEB8A7657D}">
      <dgm:prSet/>
      <dgm:spPr/>
      <dgm:t>
        <a:bodyPr/>
        <a:lstStyle/>
        <a:p>
          <a:endParaRPr lang="es-CR"/>
        </a:p>
      </dgm:t>
    </dgm:pt>
    <dgm:pt modelId="{0B68C121-7DBE-439B-A95E-F8455D7DC141}" type="sibTrans" cxnId="{13A74DF1-6005-4102-A648-1FBEB8A7657D}">
      <dgm:prSet/>
      <dgm:spPr/>
      <dgm:t>
        <a:bodyPr/>
        <a:lstStyle/>
        <a:p>
          <a:endParaRPr lang="es-CR"/>
        </a:p>
      </dgm:t>
    </dgm:pt>
    <dgm:pt modelId="{34DB5D9E-1C8C-45EE-88BF-CE94CF1AEDCC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La definición de metas e indicadores </a:t>
          </a:r>
          <a:r>
            <a:rPr lang="es-ES" sz="1400" b="1" dirty="0" smtClean="0">
              <a:solidFill>
                <a:srgbClr val="0000FF"/>
              </a:solidFill>
              <a:latin typeface="Calibri" pitchFamily="34" charset="0"/>
            </a:rPr>
            <a:t>medirán el aporte </a:t>
          </a:r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o la contribución de la acción estratégica al desarrollo nacional.</a:t>
          </a:r>
          <a:endParaRPr lang="es-CR" sz="1400" b="1" dirty="0">
            <a:solidFill>
              <a:srgbClr val="002060"/>
            </a:solidFill>
            <a:latin typeface="Calibri" pitchFamily="34" charset="0"/>
          </a:endParaRPr>
        </a:p>
      </dgm:t>
    </dgm:pt>
    <dgm:pt modelId="{5464548C-284D-4D12-A600-9C1223AEA114}" type="parTrans" cxnId="{E1339498-59D3-4E22-B902-A4F4BAF4360F}">
      <dgm:prSet/>
      <dgm:spPr/>
      <dgm:t>
        <a:bodyPr/>
        <a:lstStyle/>
        <a:p>
          <a:endParaRPr lang="es-CR"/>
        </a:p>
      </dgm:t>
    </dgm:pt>
    <dgm:pt modelId="{ABAAE6C1-B3FC-4B16-A5A4-FF84CBBEB587}" type="sibTrans" cxnId="{E1339498-59D3-4E22-B902-A4F4BAF4360F}">
      <dgm:prSet/>
      <dgm:spPr/>
      <dgm:t>
        <a:bodyPr/>
        <a:lstStyle/>
        <a:p>
          <a:endParaRPr lang="es-CR"/>
        </a:p>
      </dgm:t>
    </dgm:pt>
    <dgm:pt modelId="{08A0DB36-5FAB-4DB1-AE52-832DB14A0A5E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0000FF"/>
              </a:solidFill>
              <a:latin typeface="Calibri" pitchFamily="34" charset="0"/>
            </a:rPr>
            <a:t>Las metas serán del período 2011-2014 </a:t>
          </a:r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y su </a:t>
          </a:r>
          <a:r>
            <a:rPr lang="es-ES" sz="1400" b="1" dirty="0" err="1" smtClean="0">
              <a:solidFill>
                <a:srgbClr val="002060"/>
              </a:solidFill>
              <a:latin typeface="Calibri" pitchFamily="34" charset="0"/>
            </a:rPr>
            <a:t>anualización</a:t>
          </a:r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 se realizará en los instrumentos de programación y evaluación</a:t>
          </a:r>
          <a:r>
            <a:rPr lang="es-ES" sz="1200" b="1" dirty="0" smtClean="0">
              <a:solidFill>
                <a:srgbClr val="002060"/>
              </a:solidFill>
              <a:latin typeface="Calibri" pitchFamily="34" charset="0"/>
            </a:rPr>
            <a:t>.</a:t>
          </a:r>
          <a:endParaRPr lang="es-CR" sz="1200" b="1" dirty="0">
            <a:solidFill>
              <a:srgbClr val="002060"/>
            </a:solidFill>
            <a:latin typeface="Calibri" pitchFamily="34" charset="0"/>
          </a:endParaRPr>
        </a:p>
      </dgm:t>
    </dgm:pt>
    <dgm:pt modelId="{F78AB167-24EE-4EAC-AF05-322BE306D9A5}" type="parTrans" cxnId="{70FE3BCF-5F82-45F7-84C2-524D083D5E7C}">
      <dgm:prSet/>
      <dgm:spPr/>
      <dgm:t>
        <a:bodyPr/>
        <a:lstStyle/>
        <a:p>
          <a:endParaRPr lang="es-CR"/>
        </a:p>
      </dgm:t>
    </dgm:pt>
    <dgm:pt modelId="{DEB03BFF-D78B-4FAF-98CD-1394D3B841C4}" type="sibTrans" cxnId="{70FE3BCF-5F82-45F7-84C2-524D083D5E7C}">
      <dgm:prSet/>
      <dgm:spPr/>
      <dgm:t>
        <a:bodyPr/>
        <a:lstStyle/>
        <a:p>
          <a:endParaRPr lang="es-CR"/>
        </a:p>
      </dgm:t>
    </dgm:pt>
    <dgm:pt modelId="{3C29021D-425E-48DC-8790-85FDF959B8AF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Una vez oficializado el PND cada </a:t>
          </a:r>
          <a:r>
            <a:rPr lang="es-ES" sz="1400" b="1" dirty="0" smtClean="0">
              <a:solidFill>
                <a:srgbClr val="0000FF"/>
              </a:solidFill>
              <a:latin typeface="Calibri" pitchFamily="34" charset="0"/>
            </a:rPr>
            <a:t>sector elaborará un Plan Sectorial </a:t>
          </a:r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con desagregación regional que </a:t>
          </a:r>
          <a:r>
            <a:rPr lang="es-ES" sz="1400" b="1" dirty="0" err="1" smtClean="0">
              <a:solidFill>
                <a:srgbClr val="002060"/>
              </a:solidFill>
              <a:latin typeface="Calibri" pitchFamily="34" charset="0"/>
            </a:rPr>
            <a:t>operativice</a:t>
          </a:r>
          <a:r>
            <a:rPr lang="es-ES" sz="1400" b="1" dirty="0" smtClean="0">
              <a:solidFill>
                <a:srgbClr val="002060"/>
              </a:solidFill>
              <a:latin typeface="Calibri" pitchFamily="34" charset="0"/>
            </a:rPr>
            <a:t> sus acciones estratégicas.</a:t>
          </a:r>
          <a:endParaRPr lang="es-CR" sz="1400" b="1" dirty="0">
            <a:solidFill>
              <a:srgbClr val="0000FF"/>
            </a:solidFill>
            <a:latin typeface="Calibri" pitchFamily="34" charset="0"/>
          </a:endParaRPr>
        </a:p>
      </dgm:t>
    </dgm:pt>
    <dgm:pt modelId="{7EBB55F5-B857-4A78-A931-5259C3FD9DEE}" type="parTrans" cxnId="{FBEA232E-1EF4-47B8-9A7E-14080B67AA35}">
      <dgm:prSet/>
      <dgm:spPr/>
      <dgm:t>
        <a:bodyPr/>
        <a:lstStyle/>
        <a:p>
          <a:endParaRPr lang="es-CR"/>
        </a:p>
      </dgm:t>
    </dgm:pt>
    <dgm:pt modelId="{D39B4A22-83E5-413F-A0F9-7102894A9CD2}" type="sibTrans" cxnId="{FBEA232E-1EF4-47B8-9A7E-14080B67AA35}">
      <dgm:prSet/>
      <dgm:spPr/>
      <dgm:t>
        <a:bodyPr/>
        <a:lstStyle/>
        <a:p>
          <a:endParaRPr lang="es-CR"/>
        </a:p>
      </dgm:t>
    </dgm:pt>
    <dgm:pt modelId="{31B765E3-E362-4654-A58C-B88292ACE82A}" type="pres">
      <dgm:prSet presAssocID="{90344C98-7C98-43BD-BBC3-32C87EA735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14863AB-E940-4748-A0B4-FB00C72B17D0}" type="pres">
      <dgm:prSet presAssocID="{B4D1883B-0504-4BC2-AFFE-F6A1F4E02832}" presName="circ1" presStyleLbl="vennNode1" presStyleIdx="0" presStyleCnt="5"/>
      <dgm:spPr>
        <a:solidFill>
          <a:srgbClr val="0070C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R"/>
        </a:p>
      </dgm:t>
    </dgm:pt>
    <dgm:pt modelId="{5B4C903C-C889-42E8-A56A-73A975AFA7CC}" type="pres">
      <dgm:prSet presAssocID="{B4D1883B-0504-4BC2-AFFE-F6A1F4E02832}" presName="circ1Tx" presStyleLbl="revTx" presStyleIdx="0" presStyleCnt="0" custScaleX="131492" custScaleY="65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060BFAC-CDA0-4DA4-A411-590FF64E50D2}" type="pres">
      <dgm:prSet presAssocID="{888F4645-5B2F-4AEF-8E56-B5FC89CA7461}" presName="circ2" presStyleLbl="vennNode1" presStyleIdx="1" presStyleCnt="5"/>
      <dgm:spPr>
        <a:solidFill>
          <a:srgbClr val="0070C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R"/>
        </a:p>
      </dgm:t>
    </dgm:pt>
    <dgm:pt modelId="{C734B479-AD9C-4C0A-8A6D-5EFB96BD8C8E}" type="pres">
      <dgm:prSet presAssocID="{888F4645-5B2F-4AEF-8E56-B5FC89CA7461}" presName="circ2Tx" presStyleLbl="revTx" presStyleIdx="0" presStyleCnt="0" custScaleX="131492" custScaleY="82494" custLinFactNeighborX="-10240" custLinFactNeighborY="-32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44BFA8C-B213-4421-B847-17E076FFC5C7}" type="pres">
      <dgm:prSet presAssocID="{34DB5D9E-1C8C-45EE-88BF-CE94CF1AEDCC}" presName="circ3" presStyleLbl="vennNode1" presStyleIdx="2" presStyleCnt="5"/>
      <dgm:spPr>
        <a:solidFill>
          <a:srgbClr val="0070C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R"/>
        </a:p>
      </dgm:t>
    </dgm:pt>
    <dgm:pt modelId="{1EC9FAF4-4C1A-4909-9957-847B1E348C92}" type="pres">
      <dgm:prSet presAssocID="{34DB5D9E-1C8C-45EE-88BF-CE94CF1AEDCC}" presName="circ3Tx" presStyleLbl="revTx" presStyleIdx="0" presStyleCnt="0" custScaleX="131492" custScaleY="62464" custLinFactNeighborX="8760" custLinFactNeighborY="-38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96F97C5-EC8A-4EBD-ACE5-26373F4A645F}" type="pres">
      <dgm:prSet presAssocID="{08A0DB36-5FAB-4DB1-AE52-832DB14A0A5E}" presName="circ4" presStyleLbl="vennNode1" presStyleIdx="3" presStyleCnt="5"/>
      <dgm:spPr>
        <a:solidFill>
          <a:srgbClr val="0070C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R"/>
        </a:p>
      </dgm:t>
    </dgm:pt>
    <dgm:pt modelId="{29235CC8-E00D-4112-AE68-8E32ACE77FD4}" type="pres">
      <dgm:prSet presAssocID="{08A0DB36-5FAB-4DB1-AE52-832DB14A0A5E}" presName="circ4Tx" presStyleLbl="revTx" presStyleIdx="0" presStyleCnt="0" custScaleX="131492" custScaleY="62464" custLinFactNeighborX="-9138" custLinFactNeighborY="-38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D0D82A5-38D8-4083-951B-62E7C44DE8E9}" type="pres">
      <dgm:prSet presAssocID="{3C29021D-425E-48DC-8790-85FDF959B8AF}" presName="circ5" presStyleLbl="vennNode1" presStyleIdx="4" presStyleCnt="5"/>
      <dgm:spPr>
        <a:solidFill>
          <a:srgbClr val="0070C0">
            <a:alpha val="5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R"/>
        </a:p>
      </dgm:t>
    </dgm:pt>
    <dgm:pt modelId="{B908F1AC-35F5-476D-BA5B-A8B6DCAF5108}" type="pres">
      <dgm:prSet presAssocID="{3C29021D-425E-48DC-8790-85FDF959B8AF}" presName="circ5Tx" presStyleLbl="revTx" presStyleIdx="0" presStyleCnt="0" custScaleX="131492" custScaleY="59030" custLinFactNeighborX="16328" custLinFactNeighborY="-38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3A74DF1-6005-4102-A648-1FBEB8A7657D}" srcId="{90344C98-7C98-43BD-BBC3-32C87EA7359E}" destId="{888F4645-5B2F-4AEF-8E56-B5FC89CA7461}" srcOrd="1" destOrd="0" parTransId="{A625CE48-94BB-4461-80D0-EC6ABFD593DD}" sibTransId="{0B68C121-7DBE-439B-A95E-F8455D7DC141}"/>
    <dgm:cxn modelId="{33897203-C764-45B3-B4C2-11EE299CDB6F}" type="presOf" srcId="{888F4645-5B2F-4AEF-8E56-B5FC89CA7461}" destId="{C734B479-AD9C-4C0A-8A6D-5EFB96BD8C8E}" srcOrd="0" destOrd="0" presId="urn:microsoft.com/office/officeart/2005/8/layout/venn1"/>
    <dgm:cxn modelId="{79E172DC-56B4-4E17-BF89-92CB025923E5}" srcId="{90344C98-7C98-43BD-BBC3-32C87EA7359E}" destId="{B4D1883B-0504-4BC2-AFFE-F6A1F4E02832}" srcOrd="0" destOrd="0" parTransId="{C8DF3F12-EEEA-430A-8DB0-13613AC088D7}" sibTransId="{28728211-35AB-40B4-B900-A954EC4DB417}"/>
    <dgm:cxn modelId="{88E6DBC6-A542-4B42-B20F-9293843D5B27}" type="presOf" srcId="{B4D1883B-0504-4BC2-AFFE-F6A1F4E02832}" destId="{5B4C903C-C889-42E8-A56A-73A975AFA7CC}" srcOrd="0" destOrd="0" presId="urn:microsoft.com/office/officeart/2005/8/layout/venn1"/>
    <dgm:cxn modelId="{6E117C88-61B3-4373-9406-456A470D52B8}" type="presOf" srcId="{90344C98-7C98-43BD-BBC3-32C87EA7359E}" destId="{31B765E3-E362-4654-A58C-B88292ACE82A}" srcOrd="0" destOrd="0" presId="urn:microsoft.com/office/officeart/2005/8/layout/venn1"/>
    <dgm:cxn modelId="{FBEA232E-1EF4-47B8-9A7E-14080B67AA35}" srcId="{90344C98-7C98-43BD-BBC3-32C87EA7359E}" destId="{3C29021D-425E-48DC-8790-85FDF959B8AF}" srcOrd="4" destOrd="0" parTransId="{7EBB55F5-B857-4A78-A931-5259C3FD9DEE}" sibTransId="{D39B4A22-83E5-413F-A0F9-7102894A9CD2}"/>
    <dgm:cxn modelId="{6279F2CD-291A-43CD-8CCD-2B8B773F7392}" type="presOf" srcId="{08A0DB36-5FAB-4DB1-AE52-832DB14A0A5E}" destId="{29235CC8-E00D-4112-AE68-8E32ACE77FD4}" srcOrd="0" destOrd="0" presId="urn:microsoft.com/office/officeart/2005/8/layout/venn1"/>
    <dgm:cxn modelId="{E1339498-59D3-4E22-B902-A4F4BAF4360F}" srcId="{90344C98-7C98-43BD-BBC3-32C87EA7359E}" destId="{34DB5D9E-1C8C-45EE-88BF-CE94CF1AEDCC}" srcOrd="2" destOrd="0" parTransId="{5464548C-284D-4D12-A600-9C1223AEA114}" sibTransId="{ABAAE6C1-B3FC-4B16-A5A4-FF84CBBEB587}"/>
    <dgm:cxn modelId="{011EE1EC-7A82-4DEF-B863-FACA25317288}" type="presOf" srcId="{34DB5D9E-1C8C-45EE-88BF-CE94CF1AEDCC}" destId="{1EC9FAF4-4C1A-4909-9957-847B1E348C92}" srcOrd="0" destOrd="0" presId="urn:microsoft.com/office/officeart/2005/8/layout/venn1"/>
    <dgm:cxn modelId="{31CBB30A-3764-4D34-8555-9EA8BE1E07A3}" type="presOf" srcId="{3C29021D-425E-48DC-8790-85FDF959B8AF}" destId="{B908F1AC-35F5-476D-BA5B-A8B6DCAF5108}" srcOrd="0" destOrd="0" presId="urn:microsoft.com/office/officeart/2005/8/layout/venn1"/>
    <dgm:cxn modelId="{70FE3BCF-5F82-45F7-84C2-524D083D5E7C}" srcId="{90344C98-7C98-43BD-BBC3-32C87EA7359E}" destId="{08A0DB36-5FAB-4DB1-AE52-832DB14A0A5E}" srcOrd="3" destOrd="0" parTransId="{F78AB167-24EE-4EAC-AF05-322BE306D9A5}" sibTransId="{DEB03BFF-D78B-4FAF-98CD-1394D3B841C4}"/>
    <dgm:cxn modelId="{7CBA8720-46A9-4A4E-9C75-D0E18235A655}" type="presParOf" srcId="{31B765E3-E362-4654-A58C-B88292ACE82A}" destId="{214863AB-E940-4748-A0B4-FB00C72B17D0}" srcOrd="0" destOrd="0" presId="urn:microsoft.com/office/officeart/2005/8/layout/venn1"/>
    <dgm:cxn modelId="{22C73946-E5A6-4542-9587-EBD366881267}" type="presParOf" srcId="{31B765E3-E362-4654-A58C-B88292ACE82A}" destId="{5B4C903C-C889-42E8-A56A-73A975AFA7CC}" srcOrd="1" destOrd="0" presId="urn:microsoft.com/office/officeart/2005/8/layout/venn1"/>
    <dgm:cxn modelId="{7774C285-E843-4B48-BF10-3467AD3741DD}" type="presParOf" srcId="{31B765E3-E362-4654-A58C-B88292ACE82A}" destId="{9060BFAC-CDA0-4DA4-A411-590FF64E50D2}" srcOrd="2" destOrd="0" presId="urn:microsoft.com/office/officeart/2005/8/layout/venn1"/>
    <dgm:cxn modelId="{902F909F-BFB4-4979-8970-AED3353F6BEC}" type="presParOf" srcId="{31B765E3-E362-4654-A58C-B88292ACE82A}" destId="{C734B479-AD9C-4C0A-8A6D-5EFB96BD8C8E}" srcOrd="3" destOrd="0" presId="urn:microsoft.com/office/officeart/2005/8/layout/venn1"/>
    <dgm:cxn modelId="{D475059D-19E1-48FE-A7D8-E098EABE9F1F}" type="presParOf" srcId="{31B765E3-E362-4654-A58C-B88292ACE82A}" destId="{C44BFA8C-B213-4421-B847-17E076FFC5C7}" srcOrd="4" destOrd="0" presId="urn:microsoft.com/office/officeart/2005/8/layout/venn1"/>
    <dgm:cxn modelId="{3CF67716-6EC3-4A93-A41C-B72A8BED1368}" type="presParOf" srcId="{31B765E3-E362-4654-A58C-B88292ACE82A}" destId="{1EC9FAF4-4C1A-4909-9957-847B1E348C92}" srcOrd="5" destOrd="0" presId="urn:microsoft.com/office/officeart/2005/8/layout/venn1"/>
    <dgm:cxn modelId="{76630251-971A-4F14-87F2-85F4EC1BDEDD}" type="presParOf" srcId="{31B765E3-E362-4654-A58C-B88292ACE82A}" destId="{A96F97C5-EC8A-4EBD-ACE5-26373F4A645F}" srcOrd="6" destOrd="0" presId="urn:microsoft.com/office/officeart/2005/8/layout/venn1"/>
    <dgm:cxn modelId="{DFCF7042-6DBF-47C8-BA0E-C9985EC38BFD}" type="presParOf" srcId="{31B765E3-E362-4654-A58C-B88292ACE82A}" destId="{29235CC8-E00D-4112-AE68-8E32ACE77FD4}" srcOrd="7" destOrd="0" presId="urn:microsoft.com/office/officeart/2005/8/layout/venn1"/>
    <dgm:cxn modelId="{32D0961B-9031-4124-9B49-6391C50D6CD7}" type="presParOf" srcId="{31B765E3-E362-4654-A58C-B88292ACE82A}" destId="{7D0D82A5-38D8-4083-951B-62E7C44DE8E9}" srcOrd="8" destOrd="0" presId="urn:microsoft.com/office/officeart/2005/8/layout/venn1"/>
    <dgm:cxn modelId="{67E35E0E-89C7-467A-9B75-FF62A997152E}" type="presParOf" srcId="{31B765E3-E362-4654-A58C-B88292ACE82A}" destId="{B908F1AC-35F5-476D-BA5B-A8B6DCAF510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D7A470-DA4A-4E6F-A62F-C3753E98CCDF}" type="doc">
      <dgm:prSet loTypeId="urn:microsoft.com/office/officeart/2005/8/layout/vList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s-CR"/>
        </a:p>
      </dgm:t>
    </dgm:pt>
    <dgm:pt modelId="{A435538B-50F1-4427-A899-F9D907A6ACE7}">
      <dgm:prSet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 rtl="0"/>
          <a:r>
            <a:rPr lang="es-ES" dirty="0" smtClean="0">
              <a:latin typeface="Calibri" pitchFamily="34" charset="0"/>
            </a:rPr>
            <a:t>El Ministerio de Hacienda y la Contraloría General de la República  asegurarán que en los presupuestos públicos se asignen los recursos para el PND. </a:t>
          </a:r>
          <a:endParaRPr lang="es-CR" dirty="0">
            <a:latin typeface="Calibri" pitchFamily="34" charset="0"/>
          </a:endParaRPr>
        </a:p>
      </dgm:t>
    </dgm:pt>
    <dgm:pt modelId="{4579B28F-7C8F-441E-9A03-68B146651352}" type="parTrans" cxnId="{4F941AF2-4E4F-4A9F-8FD3-A9E4A789736A}">
      <dgm:prSet/>
      <dgm:spPr/>
      <dgm:t>
        <a:bodyPr/>
        <a:lstStyle/>
        <a:p>
          <a:endParaRPr lang="es-CR"/>
        </a:p>
      </dgm:t>
    </dgm:pt>
    <dgm:pt modelId="{5B4E9F0A-BD34-41BB-BBB1-02C39DFDCFE3}" type="sibTrans" cxnId="{4F941AF2-4E4F-4A9F-8FD3-A9E4A789736A}">
      <dgm:prSet/>
      <dgm:spPr/>
      <dgm:t>
        <a:bodyPr/>
        <a:lstStyle/>
        <a:p>
          <a:endParaRPr lang="es-CR"/>
        </a:p>
      </dgm:t>
    </dgm:pt>
    <dgm:pt modelId="{91E7E66C-82B6-4A4B-80BC-741CD4C13200}">
      <dgm:prSet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 rtl="0"/>
          <a:r>
            <a:rPr lang="es-ES" dirty="0" smtClean="0">
              <a:latin typeface="Calibri" pitchFamily="34" charset="0"/>
            </a:rPr>
            <a:t>El Ministro de cada Sector y el Ministro de Hacienda, en conjunto, valoran la proyección global de recursos para financiar el PND. </a:t>
          </a:r>
          <a:endParaRPr lang="es-CR" dirty="0">
            <a:latin typeface="Calibri" pitchFamily="34" charset="0"/>
          </a:endParaRPr>
        </a:p>
      </dgm:t>
    </dgm:pt>
    <dgm:pt modelId="{99AC8CD4-47E8-4DDD-B343-BEF826F1E324}" type="parTrans" cxnId="{341E4F8A-2E50-4598-B8E6-FD8F4A141B6C}">
      <dgm:prSet/>
      <dgm:spPr/>
      <dgm:t>
        <a:bodyPr/>
        <a:lstStyle/>
        <a:p>
          <a:endParaRPr lang="es-CR"/>
        </a:p>
      </dgm:t>
    </dgm:pt>
    <dgm:pt modelId="{60EFD114-1ECC-4192-BCD0-8107A3D4B685}" type="sibTrans" cxnId="{341E4F8A-2E50-4598-B8E6-FD8F4A141B6C}">
      <dgm:prSet/>
      <dgm:spPr/>
      <dgm:t>
        <a:bodyPr/>
        <a:lstStyle/>
        <a:p>
          <a:endParaRPr lang="es-CR"/>
        </a:p>
      </dgm:t>
    </dgm:pt>
    <dgm:pt modelId="{C991ACB0-7FD5-4ABC-B4F7-E693122C9FFE}" type="pres">
      <dgm:prSet presAssocID="{EFD7A470-DA4A-4E6F-A62F-C3753E98C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D7B453E-321B-453C-8F7E-BF2769899C37}" type="pres">
      <dgm:prSet presAssocID="{A435538B-50F1-4427-A899-F9D907A6ACE7}" presName="parentText" presStyleLbl="node1" presStyleIdx="0" presStyleCnt="2" custScaleY="87971" custLinFactY="-41292" custLinFactNeighborX="3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0CD0D8-5F6C-4009-8289-86078535C88F}" type="pres">
      <dgm:prSet presAssocID="{5B4E9F0A-BD34-41BB-BBB1-02C39DFDCFE3}" presName="spacer" presStyleCnt="0"/>
      <dgm:spPr/>
    </dgm:pt>
    <dgm:pt modelId="{888746B9-16E4-4059-A9C6-0D1A738A49D2}" type="pres">
      <dgm:prSet presAssocID="{91E7E66C-82B6-4A4B-80BC-741CD4C132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C833497-B2BD-4FD2-B9D8-80B6CF43D81E}" type="presOf" srcId="{91E7E66C-82B6-4A4B-80BC-741CD4C13200}" destId="{888746B9-16E4-4059-A9C6-0D1A738A49D2}" srcOrd="0" destOrd="0" presId="urn:microsoft.com/office/officeart/2005/8/layout/vList2"/>
    <dgm:cxn modelId="{4F941AF2-4E4F-4A9F-8FD3-A9E4A789736A}" srcId="{EFD7A470-DA4A-4E6F-A62F-C3753E98CCDF}" destId="{A435538B-50F1-4427-A899-F9D907A6ACE7}" srcOrd="0" destOrd="0" parTransId="{4579B28F-7C8F-441E-9A03-68B146651352}" sibTransId="{5B4E9F0A-BD34-41BB-BBB1-02C39DFDCFE3}"/>
    <dgm:cxn modelId="{F48FF455-5EE5-4EE5-A432-869A907DCFB2}" type="presOf" srcId="{EFD7A470-DA4A-4E6F-A62F-C3753E98CCDF}" destId="{C991ACB0-7FD5-4ABC-B4F7-E693122C9FFE}" srcOrd="0" destOrd="0" presId="urn:microsoft.com/office/officeart/2005/8/layout/vList2"/>
    <dgm:cxn modelId="{21EE825F-2114-49B9-A3CB-2146E5E743A2}" type="presOf" srcId="{A435538B-50F1-4427-A899-F9D907A6ACE7}" destId="{AD7B453E-321B-453C-8F7E-BF2769899C37}" srcOrd="0" destOrd="0" presId="urn:microsoft.com/office/officeart/2005/8/layout/vList2"/>
    <dgm:cxn modelId="{341E4F8A-2E50-4598-B8E6-FD8F4A141B6C}" srcId="{EFD7A470-DA4A-4E6F-A62F-C3753E98CCDF}" destId="{91E7E66C-82B6-4A4B-80BC-741CD4C13200}" srcOrd="1" destOrd="0" parTransId="{99AC8CD4-47E8-4DDD-B343-BEF826F1E324}" sibTransId="{60EFD114-1ECC-4192-BCD0-8107A3D4B685}"/>
    <dgm:cxn modelId="{7DAF9807-2CAF-47CD-87AF-A8FC14F90F8F}" type="presParOf" srcId="{C991ACB0-7FD5-4ABC-B4F7-E693122C9FFE}" destId="{AD7B453E-321B-453C-8F7E-BF2769899C37}" srcOrd="0" destOrd="0" presId="urn:microsoft.com/office/officeart/2005/8/layout/vList2"/>
    <dgm:cxn modelId="{29E91ED0-504C-43B8-995C-94B215D2551A}" type="presParOf" srcId="{C991ACB0-7FD5-4ABC-B4F7-E693122C9FFE}" destId="{DD0CD0D8-5F6C-4009-8289-86078535C88F}" srcOrd="1" destOrd="0" presId="urn:microsoft.com/office/officeart/2005/8/layout/vList2"/>
    <dgm:cxn modelId="{D65EE039-A1AE-4B47-8DE6-4F02B398E438}" type="presParOf" srcId="{C991ACB0-7FD5-4ABC-B4F7-E693122C9FFE}" destId="{888746B9-16E4-4059-A9C6-0D1A738A49D2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F5DA1E-0BBC-4751-80C2-ABEFCF10D2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416A502-C8C4-4645-BE51-8F7EF3FFC1C2}">
      <dgm:prSet custT="1"/>
      <dgm:spPr>
        <a:solidFill>
          <a:srgbClr val="0070C0"/>
        </a:solidFill>
      </dgm:spPr>
      <dgm:t>
        <a:bodyPr/>
        <a:lstStyle/>
        <a:p>
          <a:pPr algn="just" rtl="0"/>
          <a:r>
            <a:rPr lang="es-ES" sz="2000" dirty="0" smtClean="0">
              <a:solidFill>
                <a:schemeClr val="bg1">
                  <a:lumMod val="95000"/>
                </a:schemeClr>
              </a:solidFill>
            </a:rPr>
            <a:t>¿Cuándo? adiciones durante todo el año y cambios en el primer cuatrimestre de cada año.   Seguimiento junio – Evaluación diciembre.</a:t>
          </a:r>
          <a:endParaRPr lang="es-CR" sz="2000" dirty="0">
            <a:solidFill>
              <a:schemeClr val="bg1">
                <a:lumMod val="95000"/>
              </a:schemeClr>
            </a:solidFill>
          </a:endParaRPr>
        </a:p>
      </dgm:t>
    </dgm:pt>
    <dgm:pt modelId="{FC4A6430-738F-41D3-B557-37DA5309876E}" type="parTrans" cxnId="{23FFED81-AE47-4AD2-8778-EFD5C511F62D}">
      <dgm:prSet/>
      <dgm:spPr/>
      <dgm:t>
        <a:bodyPr/>
        <a:lstStyle/>
        <a:p>
          <a:endParaRPr lang="es-CR"/>
        </a:p>
      </dgm:t>
    </dgm:pt>
    <dgm:pt modelId="{B1C8BEF9-B85E-4168-A407-B8B56EA83B79}" type="sibTrans" cxnId="{23FFED81-AE47-4AD2-8778-EFD5C511F62D}">
      <dgm:prSet/>
      <dgm:spPr/>
      <dgm:t>
        <a:bodyPr/>
        <a:lstStyle/>
        <a:p>
          <a:endParaRPr lang="es-CR"/>
        </a:p>
      </dgm:t>
    </dgm:pt>
    <dgm:pt modelId="{CF1CFF07-9590-46B0-806F-DCC243318311}">
      <dgm:prSet custT="1"/>
      <dgm:spPr/>
      <dgm:t>
        <a:bodyPr/>
        <a:lstStyle/>
        <a:p>
          <a:pPr algn="just" rtl="0"/>
          <a:r>
            <a:rPr lang="es-ES" sz="2000" dirty="0" smtClean="0">
              <a:solidFill>
                <a:schemeClr val="tx1"/>
              </a:solidFill>
            </a:rPr>
            <a:t>No se podrá introducir modificación alguna en el último año de un período gubernamental.   -   7 meses nuevo gobierno.</a:t>
          </a:r>
          <a:endParaRPr lang="es-CR" sz="2000" dirty="0">
            <a:solidFill>
              <a:schemeClr val="tx1"/>
            </a:solidFill>
          </a:endParaRPr>
        </a:p>
      </dgm:t>
    </dgm:pt>
    <dgm:pt modelId="{EC9B2D75-11E6-4961-BB74-28F9B8FE2560}" type="sibTrans" cxnId="{F901B1E2-2C4C-4125-9B5A-B3F317092A32}">
      <dgm:prSet/>
      <dgm:spPr/>
      <dgm:t>
        <a:bodyPr/>
        <a:lstStyle/>
        <a:p>
          <a:endParaRPr lang="es-CR"/>
        </a:p>
      </dgm:t>
    </dgm:pt>
    <dgm:pt modelId="{F13B01DE-1FBE-40A5-A391-12319552485F}" type="parTrans" cxnId="{F901B1E2-2C4C-4125-9B5A-B3F317092A32}">
      <dgm:prSet/>
      <dgm:spPr/>
      <dgm:t>
        <a:bodyPr/>
        <a:lstStyle/>
        <a:p>
          <a:endParaRPr lang="es-CR"/>
        </a:p>
      </dgm:t>
    </dgm:pt>
    <dgm:pt modelId="{96B8D9AA-A267-45FD-94C3-BC1EEED477FC}">
      <dgm:prSet custT="1"/>
      <dgm:spPr/>
      <dgm:t>
        <a:bodyPr/>
        <a:lstStyle/>
        <a:p>
          <a:pPr algn="just" rtl="0"/>
          <a:endParaRPr lang="es-ES" sz="2000" dirty="0">
            <a:solidFill>
              <a:schemeClr val="tx1"/>
            </a:solidFill>
          </a:endParaRPr>
        </a:p>
      </dgm:t>
    </dgm:pt>
    <dgm:pt modelId="{4D5C9C45-1F34-48A2-94D3-830307F1DEC9}" type="sibTrans" cxnId="{6AE01C69-8AB0-4224-9C14-060D6715DDBE}">
      <dgm:prSet/>
      <dgm:spPr/>
      <dgm:t>
        <a:bodyPr/>
        <a:lstStyle/>
        <a:p>
          <a:endParaRPr lang="es-CR"/>
        </a:p>
      </dgm:t>
    </dgm:pt>
    <dgm:pt modelId="{D5864C7F-C090-4524-8447-BDB9D7E0774A}" type="parTrans" cxnId="{6AE01C69-8AB0-4224-9C14-060D6715DDBE}">
      <dgm:prSet/>
      <dgm:spPr/>
      <dgm:t>
        <a:bodyPr/>
        <a:lstStyle/>
        <a:p>
          <a:endParaRPr lang="es-CR"/>
        </a:p>
      </dgm:t>
    </dgm:pt>
    <dgm:pt modelId="{CAEE87FC-DBDF-4921-8A31-A4368988C950}">
      <dgm:prSet custT="1"/>
      <dgm:spPr>
        <a:solidFill>
          <a:srgbClr val="99CCFF"/>
        </a:solidFill>
      </dgm:spPr>
      <dgm:t>
        <a:bodyPr/>
        <a:lstStyle/>
        <a:p>
          <a:pPr algn="just" rtl="0"/>
          <a:r>
            <a:rPr lang="es-MX" sz="2000" dirty="0" smtClean="0">
              <a:solidFill>
                <a:schemeClr val="tx1"/>
              </a:solidFill>
            </a:rPr>
            <a:t>El PND 2011-2014 está sujeto a reformas -Decreto de modificaciones 31324-PLAN-.</a:t>
          </a:r>
          <a:endParaRPr lang="es-CR" sz="2000" dirty="0">
            <a:solidFill>
              <a:schemeClr val="tx1"/>
            </a:solidFill>
          </a:endParaRPr>
        </a:p>
      </dgm:t>
    </dgm:pt>
    <dgm:pt modelId="{EC1BFB71-114D-4BB9-B394-D44F4E2CDA64}" type="sibTrans" cxnId="{52407F47-5AB4-49B9-AFB5-A9A7FB147C98}">
      <dgm:prSet/>
      <dgm:spPr/>
      <dgm:t>
        <a:bodyPr/>
        <a:lstStyle/>
        <a:p>
          <a:endParaRPr lang="es-CR"/>
        </a:p>
      </dgm:t>
    </dgm:pt>
    <dgm:pt modelId="{3D873361-7D60-482D-A2A6-47B9FE1024BC}" type="parTrans" cxnId="{52407F47-5AB4-49B9-AFB5-A9A7FB147C98}">
      <dgm:prSet/>
      <dgm:spPr/>
      <dgm:t>
        <a:bodyPr/>
        <a:lstStyle/>
        <a:p>
          <a:endParaRPr lang="es-CR"/>
        </a:p>
      </dgm:t>
    </dgm:pt>
    <dgm:pt modelId="{558C49BB-15F4-447A-9683-3AF4E8A7F44F}" type="pres">
      <dgm:prSet presAssocID="{B9F5DA1E-0BBC-4751-80C2-ABEFCF10D2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3DE729D-073E-4B15-81BE-7838A4CA628A}" type="pres">
      <dgm:prSet presAssocID="{CAEE87FC-DBDF-4921-8A31-A4368988C950}" presName="parentLin" presStyleCnt="0"/>
      <dgm:spPr/>
    </dgm:pt>
    <dgm:pt modelId="{C08B305C-7E18-48C7-91F3-55A0FD439743}" type="pres">
      <dgm:prSet presAssocID="{CAEE87FC-DBDF-4921-8A31-A4368988C950}" presName="parentLeftMargin" presStyleLbl="node1" presStyleIdx="0" presStyleCnt="2"/>
      <dgm:spPr/>
      <dgm:t>
        <a:bodyPr/>
        <a:lstStyle/>
        <a:p>
          <a:endParaRPr lang="es-CR"/>
        </a:p>
      </dgm:t>
    </dgm:pt>
    <dgm:pt modelId="{00690442-1335-44F6-A77F-3038634B896A}" type="pres">
      <dgm:prSet presAssocID="{CAEE87FC-DBDF-4921-8A31-A4368988C950}" presName="parentText" presStyleLbl="node1" presStyleIdx="0" presStyleCnt="2" custScaleX="141389" custLinFactNeighborX="11883" custLinFactNeighborY="-178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1AAEC60-3449-49A1-B51F-1821A9C93933}" type="pres">
      <dgm:prSet presAssocID="{CAEE87FC-DBDF-4921-8A31-A4368988C950}" presName="negativeSpace" presStyleCnt="0"/>
      <dgm:spPr/>
    </dgm:pt>
    <dgm:pt modelId="{30331645-20C6-4BA1-A17C-13C2786D4745}" type="pres">
      <dgm:prSet presAssocID="{CAEE87FC-DBDF-4921-8A31-A4368988C950}" presName="childText" presStyleLbl="conFgAcc1" presStyleIdx="0" presStyleCnt="2">
        <dgm:presLayoutVars>
          <dgm:bulletEnabled val="1"/>
        </dgm:presLayoutVars>
      </dgm:prSet>
      <dgm:spPr/>
    </dgm:pt>
    <dgm:pt modelId="{D7982875-DD0B-404C-B9F0-DDC9DFB8F640}" type="pres">
      <dgm:prSet presAssocID="{EC1BFB71-114D-4BB9-B394-D44F4E2CDA64}" presName="spaceBetweenRectangles" presStyleCnt="0"/>
      <dgm:spPr/>
    </dgm:pt>
    <dgm:pt modelId="{FF02AFBF-7103-461E-95CB-A4CE03DD8641}" type="pres">
      <dgm:prSet presAssocID="{0416A502-C8C4-4645-BE51-8F7EF3FFC1C2}" presName="parentLin" presStyleCnt="0"/>
      <dgm:spPr/>
    </dgm:pt>
    <dgm:pt modelId="{1CFCCA1A-3F35-48F5-8704-76889FCA2854}" type="pres">
      <dgm:prSet presAssocID="{0416A502-C8C4-4645-BE51-8F7EF3FFC1C2}" presName="parentLeftMargin" presStyleLbl="node1" presStyleIdx="0" presStyleCnt="2"/>
      <dgm:spPr/>
      <dgm:t>
        <a:bodyPr/>
        <a:lstStyle/>
        <a:p>
          <a:endParaRPr lang="es-CR"/>
        </a:p>
      </dgm:t>
    </dgm:pt>
    <dgm:pt modelId="{9BDF9D0B-2029-49EC-B984-45F29C98D537}" type="pres">
      <dgm:prSet presAssocID="{0416A502-C8C4-4645-BE51-8F7EF3FFC1C2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1B90D22-887A-4E23-AE75-7086134B8DB8}" type="pres">
      <dgm:prSet presAssocID="{0416A502-C8C4-4645-BE51-8F7EF3FFC1C2}" presName="negativeSpace" presStyleCnt="0"/>
      <dgm:spPr/>
    </dgm:pt>
    <dgm:pt modelId="{F5FD8EBA-C02B-437B-B67C-C05447710005}" type="pres">
      <dgm:prSet presAssocID="{0416A502-C8C4-4645-BE51-8F7EF3FFC1C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507F4C7-30C1-46E2-8E60-0BD29E7D88F6}" type="presOf" srcId="{0416A502-C8C4-4645-BE51-8F7EF3FFC1C2}" destId="{1CFCCA1A-3F35-48F5-8704-76889FCA2854}" srcOrd="0" destOrd="0" presId="urn:microsoft.com/office/officeart/2005/8/layout/list1"/>
    <dgm:cxn modelId="{23FFED81-AE47-4AD2-8778-EFD5C511F62D}" srcId="{B9F5DA1E-0BBC-4751-80C2-ABEFCF10D2E0}" destId="{0416A502-C8C4-4645-BE51-8F7EF3FFC1C2}" srcOrd="1" destOrd="0" parTransId="{FC4A6430-738F-41D3-B557-37DA5309876E}" sibTransId="{B1C8BEF9-B85E-4168-A407-B8B56EA83B79}"/>
    <dgm:cxn modelId="{EAD04ED7-F187-4A33-9018-89A0601918E4}" type="presOf" srcId="{CAEE87FC-DBDF-4921-8A31-A4368988C950}" destId="{00690442-1335-44F6-A77F-3038634B896A}" srcOrd="1" destOrd="0" presId="urn:microsoft.com/office/officeart/2005/8/layout/list1"/>
    <dgm:cxn modelId="{6AE01C69-8AB0-4224-9C14-060D6715DDBE}" srcId="{0416A502-C8C4-4645-BE51-8F7EF3FFC1C2}" destId="{96B8D9AA-A267-45FD-94C3-BC1EEED477FC}" srcOrd="0" destOrd="0" parTransId="{D5864C7F-C090-4524-8447-BDB9D7E0774A}" sibTransId="{4D5C9C45-1F34-48A2-94D3-830307F1DEC9}"/>
    <dgm:cxn modelId="{8639AC2A-F273-4AE6-BDF0-A0BE237152CE}" type="presOf" srcId="{CAEE87FC-DBDF-4921-8A31-A4368988C950}" destId="{C08B305C-7E18-48C7-91F3-55A0FD439743}" srcOrd="0" destOrd="0" presId="urn:microsoft.com/office/officeart/2005/8/layout/list1"/>
    <dgm:cxn modelId="{C53BF47D-CE9B-4406-802B-44D2E2A7EB47}" type="presOf" srcId="{B9F5DA1E-0BBC-4751-80C2-ABEFCF10D2E0}" destId="{558C49BB-15F4-447A-9683-3AF4E8A7F44F}" srcOrd="0" destOrd="0" presId="urn:microsoft.com/office/officeart/2005/8/layout/list1"/>
    <dgm:cxn modelId="{52407F47-5AB4-49B9-AFB5-A9A7FB147C98}" srcId="{B9F5DA1E-0BBC-4751-80C2-ABEFCF10D2E0}" destId="{CAEE87FC-DBDF-4921-8A31-A4368988C950}" srcOrd="0" destOrd="0" parTransId="{3D873361-7D60-482D-A2A6-47B9FE1024BC}" sibTransId="{EC1BFB71-114D-4BB9-B394-D44F4E2CDA64}"/>
    <dgm:cxn modelId="{B584D555-E797-40BE-9FBE-B83AB66123D7}" type="presOf" srcId="{CF1CFF07-9590-46B0-806F-DCC243318311}" destId="{F5FD8EBA-C02B-437B-B67C-C05447710005}" srcOrd="0" destOrd="1" presId="urn:microsoft.com/office/officeart/2005/8/layout/list1"/>
    <dgm:cxn modelId="{F901B1E2-2C4C-4125-9B5A-B3F317092A32}" srcId="{0416A502-C8C4-4645-BE51-8F7EF3FFC1C2}" destId="{CF1CFF07-9590-46B0-806F-DCC243318311}" srcOrd="1" destOrd="0" parTransId="{F13B01DE-1FBE-40A5-A391-12319552485F}" sibTransId="{EC9B2D75-11E6-4961-BB74-28F9B8FE2560}"/>
    <dgm:cxn modelId="{290B5188-882D-41F3-826F-6A6E54C5F6F0}" type="presOf" srcId="{0416A502-C8C4-4645-BE51-8F7EF3FFC1C2}" destId="{9BDF9D0B-2029-49EC-B984-45F29C98D537}" srcOrd="1" destOrd="0" presId="urn:microsoft.com/office/officeart/2005/8/layout/list1"/>
    <dgm:cxn modelId="{B6429B4D-B251-4A6B-9712-B1133426C578}" type="presOf" srcId="{96B8D9AA-A267-45FD-94C3-BC1EEED477FC}" destId="{F5FD8EBA-C02B-437B-B67C-C05447710005}" srcOrd="0" destOrd="0" presId="urn:microsoft.com/office/officeart/2005/8/layout/list1"/>
    <dgm:cxn modelId="{03F0E039-8907-4389-A82D-9B42CD23C782}" type="presParOf" srcId="{558C49BB-15F4-447A-9683-3AF4E8A7F44F}" destId="{03DE729D-073E-4B15-81BE-7838A4CA628A}" srcOrd="0" destOrd="0" presId="urn:microsoft.com/office/officeart/2005/8/layout/list1"/>
    <dgm:cxn modelId="{365EBFE1-395F-45E1-B9BD-2F281E8DEBA6}" type="presParOf" srcId="{03DE729D-073E-4B15-81BE-7838A4CA628A}" destId="{C08B305C-7E18-48C7-91F3-55A0FD439743}" srcOrd="0" destOrd="0" presId="urn:microsoft.com/office/officeart/2005/8/layout/list1"/>
    <dgm:cxn modelId="{C4BCA384-DCED-4CD9-83BE-F0904A1A73FC}" type="presParOf" srcId="{03DE729D-073E-4B15-81BE-7838A4CA628A}" destId="{00690442-1335-44F6-A77F-3038634B896A}" srcOrd="1" destOrd="0" presId="urn:microsoft.com/office/officeart/2005/8/layout/list1"/>
    <dgm:cxn modelId="{0B454C06-E2FD-449C-90AA-8C7269C793CA}" type="presParOf" srcId="{558C49BB-15F4-447A-9683-3AF4E8A7F44F}" destId="{41AAEC60-3449-49A1-B51F-1821A9C93933}" srcOrd="1" destOrd="0" presId="urn:microsoft.com/office/officeart/2005/8/layout/list1"/>
    <dgm:cxn modelId="{89609E74-218E-4ABA-9BD4-BA3A95253E23}" type="presParOf" srcId="{558C49BB-15F4-447A-9683-3AF4E8A7F44F}" destId="{30331645-20C6-4BA1-A17C-13C2786D4745}" srcOrd="2" destOrd="0" presId="urn:microsoft.com/office/officeart/2005/8/layout/list1"/>
    <dgm:cxn modelId="{DBFBFF41-CFE8-4140-BB6A-5D470C64929C}" type="presParOf" srcId="{558C49BB-15F4-447A-9683-3AF4E8A7F44F}" destId="{D7982875-DD0B-404C-B9F0-DDC9DFB8F640}" srcOrd="3" destOrd="0" presId="urn:microsoft.com/office/officeart/2005/8/layout/list1"/>
    <dgm:cxn modelId="{1061B450-90AC-4777-9B12-6874DE8C9743}" type="presParOf" srcId="{558C49BB-15F4-447A-9683-3AF4E8A7F44F}" destId="{FF02AFBF-7103-461E-95CB-A4CE03DD8641}" srcOrd="4" destOrd="0" presId="urn:microsoft.com/office/officeart/2005/8/layout/list1"/>
    <dgm:cxn modelId="{53CB079C-D8CA-4799-A533-7246E5383674}" type="presParOf" srcId="{FF02AFBF-7103-461E-95CB-A4CE03DD8641}" destId="{1CFCCA1A-3F35-48F5-8704-76889FCA2854}" srcOrd="0" destOrd="0" presId="urn:microsoft.com/office/officeart/2005/8/layout/list1"/>
    <dgm:cxn modelId="{C6E61FCF-C8C4-4F00-8C9D-00FF434E483C}" type="presParOf" srcId="{FF02AFBF-7103-461E-95CB-A4CE03DD8641}" destId="{9BDF9D0B-2029-49EC-B984-45F29C98D537}" srcOrd="1" destOrd="0" presId="urn:microsoft.com/office/officeart/2005/8/layout/list1"/>
    <dgm:cxn modelId="{7B010941-A79D-4A96-99AF-88F643053A0A}" type="presParOf" srcId="{558C49BB-15F4-447A-9683-3AF4E8A7F44F}" destId="{21B90D22-887A-4E23-AE75-7086134B8DB8}" srcOrd="5" destOrd="0" presId="urn:microsoft.com/office/officeart/2005/8/layout/list1"/>
    <dgm:cxn modelId="{4076BFCF-7357-463A-A913-0FD9AE0EA88A}" type="presParOf" srcId="{558C49BB-15F4-447A-9683-3AF4E8A7F44F}" destId="{F5FD8EBA-C02B-437B-B67C-C054477100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F4F76-4890-49FA-BC45-DE72115E75D0}">
      <dsp:nvSpPr>
        <dsp:cNvPr id="0" name=""/>
        <dsp:cNvSpPr/>
      </dsp:nvSpPr>
      <dsp:spPr>
        <a:xfrm>
          <a:off x="3497281" y="2122324"/>
          <a:ext cx="1365205" cy="98325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  <a:cs typeface="Arial" pitchFamily="34" charset="0"/>
            </a:rPr>
            <a:t>Orienta Según Ley 8131 </a:t>
          </a:r>
          <a:endParaRPr lang="es-CR" sz="1400" b="1" kern="1200" dirty="0">
            <a:latin typeface="+mn-lt"/>
            <a:cs typeface="Arial" pitchFamily="34" charset="0"/>
          </a:endParaRPr>
        </a:p>
      </dsp:txBody>
      <dsp:txXfrm>
        <a:off x="3697211" y="2266318"/>
        <a:ext cx="965345" cy="695263"/>
      </dsp:txXfrm>
    </dsp:sp>
    <dsp:sp modelId="{DA2CD76E-8DDF-4930-A847-4B2DAFAB3AF9}">
      <dsp:nvSpPr>
        <dsp:cNvPr id="0" name=""/>
        <dsp:cNvSpPr/>
      </dsp:nvSpPr>
      <dsp:spPr>
        <a:xfrm rot="16132851">
          <a:off x="3952951" y="1498251"/>
          <a:ext cx="419659" cy="480333"/>
        </a:xfrm>
        <a:prstGeom prst="rightArrow">
          <a:avLst>
            <a:gd name="adj1" fmla="val 60000"/>
            <a:gd name="adj2" fmla="val 50000"/>
          </a:avLst>
        </a:prstGeom>
        <a:solidFill>
          <a:srgbClr val="707173"/>
        </a:solidFill>
        <a:ln>
          <a:solidFill>
            <a:srgbClr val="70717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kern="1200"/>
        </a:p>
      </dsp:txBody>
      <dsp:txXfrm rot="10800000">
        <a:off x="4017129" y="1657255"/>
        <a:ext cx="293761" cy="288199"/>
      </dsp:txXfrm>
    </dsp:sp>
    <dsp:sp modelId="{71DE7C39-FBAE-4D28-8D40-EC1909791723}">
      <dsp:nvSpPr>
        <dsp:cNvPr id="0" name=""/>
        <dsp:cNvSpPr/>
      </dsp:nvSpPr>
      <dsp:spPr>
        <a:xfrm>
          <a:off x="3247575" y="449746"/>
          <a:ext cx="1797272" cy="88098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  <a:cs typeface="Arial" pitchFamily="34" charset="0"/>
            </a:rPr>
            <a:t>Planes Operativos Institucionales</a:t>
          </a:r>
          <a:endParaRPr lang="es-ES" sz="1400" b="1" kern="1200" dirty="0">
            <a:latin typeface="+mn-lt"/>
            <a:cs typeface="Arial" pitchFamily="34" charset="0"/>
          </a:endParaRPr>
        </a:p>
      </dsp:txBody>
      <dsp:txXfrm>
        <a:off x="3510779" y="578764"/>
        <a:ext cx="1270864" cy="622951"/>
      </dsp:txXfrm>
    </dsp:sp>
    <dsp:sp modelId="{8AAE170F-394A-46C0-9D51-D260DCFB0A50}">
      <dsp:nvSpPr>
        <dsp:cNvPr id="0" name=""/>
        <dsp:cNvSpPr/>
      </dsp:nvSpPr>
      <dsp:spPr>
        <a:xfrm rot="20435902">
          <a:off x="5000224" y="1984426"/>
          <a:ext cx="570394" cy="480333"/>
        </a:xfrm>
        <a:prstGeom prst="rightArrow">
          <a:avLst>
            <a:gd name="adj1" fmla="val 60000"/>
            <a:gd name="adj2" fmla="val 50000"/>
          </a:avLst>
        </a:prstGeom>
        <a:solidFill>
          <a:srgbClr val="707173"/>
        </a:solidFill>
        <a:ln>
          <a:solidFill>
            <a:srgbClr val="70717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kern="1200"/>
        </a:p>
      </dsp:txBody>
      <dsp:txXfrm>
        <a:off x="5004315" y="2104427"/>
        <a:ext cx="426294" cy="288199"/>
      </dsp:txXfrm>
    </dsp:sp>
    <dsp:sp modelId="{1D163BCE-B846-4020-9375-9C4F3BCCEF41}">
      <dsp:nvSpPr>
        <dsp:cNvPr id="0" name=""/>
        <dsp:cNvSpPr/>
      </dsp:nvSpPr>
      <dsp:spPr>
        <a:xfrm>
          <a:off x="5733226" y="1348812"/>
          <a:ext cx="1376217" cy="95145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  <a:cs typeface="Arial" pitchFamily="34" charset="0"/>
            </a:rPr>
            <a:t>Evaluación Gestión Pública</a:t>
          </a:r>
          <a:endParaRPr lang="es-ES" sz="1400" b="1" kern="1200" dirty="0">
            <a:latin typeface="+mn-lt"/>
            <a:cs typeface="Arial" pitchFamily="34" charset="0"/>
          </a:endParaRPr>
        </a:p>
      </dsp:txBody>
      <dsp:txXfrm>
        <a:off x="5934768" y="1488149"/>
        <a:ext cx="973133" cy="672778"/>
      </dsp:txXfrm>
    </dsp:sp>
    <dsp:sp modelId="{D9694A7F-1C84-4CBA-8813-8EF576E1DE2A}">
      <dsp:nvSpPr>
        <dsp:cNvPr id="0" name=""/>
        <dsp:cNvSpPr/>
      </dsp:nvSpPr>
      <dsp:spPr>
        <a:xfrm rot="2117037">
          <a:off x="4811785" y="3028619"/>
          <a:ext cx="587012" cy="480333"/>
        </a:xfrm>
        <a:prstGeom prst="rightArrow">
          <a:avLst>
            <a:gd name="adj1" fmla="val 60000"/>
            <a:gd name="adj2" fmla="val 50000"/>
          </a:avLst>
        </a:prstGeom>
        <a:solidFill>
          <a:srgbClr val="707173"/>
        </a:solidFill>
        <a:ln>
          <a:solidFill>
            <a:srgbClr val="70717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kern="1200"/>
        </a:p>
      </dsp:txBody>
      <dsp:txXfrm>
        <a:off x="4825021" y="3083068"/>
        <a:ext cx="442912" cy="288199"/>
      </dsp:txXfrm>
    </dsp:sp>
    <dsp:sp modelId="{65E9C96E-8D27-49C1-8CDF-BDC98F40DC73}">
      <dsp:nvSpPr>
        <dsp:cNvPr id="0" name=""/>
        <dsp:cNvSpPr/>
      </dsp:nvSpPr>
      <dsp:spPr>
        <a:xfrm>
          <a:off x="5238480" y="3500277"/>
          <a:ext cx="1712874" cy="93757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  <a:cs typeface="Arial" pitchFamily="34" charset="0"/>
            </a:rPr>
            <a:t>Asignación de Recursos Públicos</a:t>
          </a:r>
          <a:endParaRPr lang="es-ES" sz="1400" b="1" kern="1200" dirty="0">
            <a:latin typeface="+mn-lt"/>
            <a:cs typeface="Arial" pitchFamily="34" charset="0"/>
          </a:endParaRPr>
        </a:p>
      </dsp:txBody>
      <dsp:txXfrm>
        <a:off x="5489325" y="3637581"/>
        <a:ext cx="1211184" cy="662964"/>
      </dsp:txXfrm>
    </dsp:sp>
    <dsp:sp modelId="{0FF048F7-755A-4981-B5D2-6E1B71010220}">
      <dsp:nvSpPr>
        <dsp:cNvPr id="0" name=""/>
        <dsp:cNvSpPr/>
      </dsp:nvSpPr>
      <dsp:spPr>
        <a:xfrm rot="8376981">
          <a:off x="3189178" y="3021189"/>
          <a:ext cx="459132" cy="480333"/>
        </a:xfrm>
        <a:prstGeom prst="rightArrow">
          <a:avLst>
            <a:gd name="adj1" fmla="val 60000"/>
            <a:gd name="adj2" fmla="val 50000"/>
          </a:avLst>
        </a:prstGeom>
        <a:solidFill>
          <a:srgbClr val="707173"/>
        </a:solidFill>
        <a:ln>
          <a:solidFill>
            <a:srgbClr val="70717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kern="1200"/>
        </a:p>
      </dsp:txBody>
      <dsp:txXfrm rot="10800000">
        <a:off x="3310508" y="3072635"/>
        <a:ext cx="321392" cy="288199"/>
      </dsp:txXfrm>
    </dsp:sp>
    <dsp:sp modelId="{3016BF92-1FA0-4D46-956B-DCEB8DCCEB29}">
      <dsp:nvSpPr>
        <dsp:cNvPr id="0" name=""/>
        <dsp:cNvSpPr/>
      </dsp:nvSpPr>
      <dsp:spPr>
        <a:xfrm>
          <a:off x="1799485" y="3450659"/>
          <a:ext cx="1603216" cy="101233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  <a:cs typeface="Arial" pitchFamily="34" charset="0"/>
            </a:rPr>
            <a:t>Gestión Cooperación Internacional</a:t>
          </a:r>
          <a:endParaRPr lang="es-ES" sz="1400" b="1" kern="1200" dirty="0">
            <a:latin typeface="+mn-lt"/>
            <a:cs typeface="Arial" pitchFamily="34" charset="0"/>
          </a:endParaRPr>
        </a:p>
      </dsp:txBody>
      <dsp:txXfrm>
        <a:off x="2034271" y="3598913"/>
        <a:ext cx="1133644" cy="715831"/>
      </dsp:txXfrm>
    </dsp:sp>
    <dsp:sp modelId="{F0992563-5A4C-4CD8-9669-96C05BF27597}">
      <dsp:nvSpPr>
        <dsp:cNvPr id="0" name=""/>
        <dsp:cNvSpPr/>
      </dsp:nvSpPr>
      <dsp:spPr>
        <a:xfrm rot="11856657">
          <a:off x="2942519" y="2051879"/>
          <a:ext cx="446535" cy="480333"/>
        </a:xfrm>
        <a:prstGeom prst="rightArrow">
          <a:avLst>
            <a:gd name="adj1" fmla="val 60000"/>
            <a:gd name="adj2" fmla="val 50000"/>
          </a:avLst>
        </a:prstGeom>
        <a:solidFill>
          <a:srgbClr val="707173"/>
        </a:solidFill>
        <a:ln>
          <a:solidFill>
            <a:srgbClr val="70717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kern="1200"/>
        </a:p>
      </dsp:txBody>
      <dsp:txXfrm rot="10800000">
        <a:off x="3073340" y="2168211"/>
        <a:ext cx="312575" cy="288199"/>
      </dsp:txXfrm>
    </dsp:sp>
    <dsp:sp modelId="{89F05AE6-E285-43A6-88E2-74A864DAB4B9}">
      <dsp:nvSpPr>
        <dsp:cNvPr id="0" name=""/>
        <dsp:cNvSpPr/>
      </dsp:nvSpPr>
      <dsp:spPr>
        <a:xfrm>
          <a:off x="1570118" y="1489299"/>
          <a:ext cx="1225195" cy="98138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  <a:cs typeface="Arial" pitchFamily="34" charset="0"/>
            </a:rPr>
            <a:t>Inversión Pública</a:t>
          </a:r>
          <a:endParaRPr lang="es-ES" sz="1400" b="1" kern="1200" dirty="0">
            <a:latin typeface="+mn-lt"/>
            <a:cs typeface="Arial" pitchFamily="34" charset="0"/>
          </a:endParaRPr>
        </a:p>
      </dsp:txBody>
      <dsp:txXfrm>
        <a:off x="1749544" y="1633019"/>
        <a:ext cx="866343" cy="693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41FF7-CBD9-4BB1-ACAB-28BEFE4D1338}">
      <dsp:nvSpPr>
        <dsp:cNvPr id="0" name=""/>
        <dsp:cNvSpPr/>
      </dsp:nvSpPr>
      <dsp:spPr>
        <a:xfrm>
          <a:off x="0" y="-110519"/>
          <a:ext cx="8507288" cy="57656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455B9-C557-4134-A49C-895301A16294}">
      <dsp:nvSpPr>
        <dsp:cNvPr id="0" name=""/>
        <dsp:cNvSpPr/>
      </dsp:nvSpPr>
      <dsp:spPr>
        <a:xfrm>
          <a:off x="837967" y="4067542"/>
          <a:ext cx="195667" cy="195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5061A-99BB-4563-B967-915FA69D87EB}">
      <dsp:nvSpPr>
        <dsp:cNvPr id="0" name=""/>
        <dsp:cNvSpPr/>
      </dsp:nvSpPr>
      <dsp:spPr>
        <a:xfrm>
          <a:off x="0" y="187158"/>
          <a:ext cx="1697877" cy="1472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80" tIns="0" rIns="0" bIns="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Mayo 2009:  </a:t>
          </a:r>
          <a:r>
            <a:rPr lang="es-CR" sz="1200" kern="1200" dirty="0" smtClean="0"/>
            <a:t>El Área de Análisis del Desarrollo del MIDEPLAN inicia el proceso de </a:t>
          </a:r>
          <a:r>
            <a:rPr lang="es-CR" sz="1200" b="1" kern="1200" dirty="0" smtClean="0">
              <a:solidFill>
                <a:srgbClr val="0000FF"/>
              </a:solidFill>
            </a:rPr>
            <a:t>definición de la metodología </a:t>
          </a:r>
          <a:r>
            <a:rPr lang="es-CR" sz="1200" kern="1200" dirty="0" smtClean="0"/>
            <a:t>para elaborar el Plan Nacional de Desarrollo (PND) 2011-2014, según Ley 5525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28 de mayo del 2010: </a:t>
          </a:r>
          <a:r>
            <a:rPr lang="es-CR" sz="1200" kern="1200" dirty="0" smtClean="0"/>
            <a:t>el MIDEPLAN envía a Casa Presidencial para revisión, </a:t>
          </a:r>
          <a:r>
            <a:rPr lang="es-CR" sz="1200" b="1" kern="1200" dirty="0" smtClean="0">
              <a:solidFill>
                <a:srgbClr val="0000FF"/>
              </a:solidFill>
            </a:rPr>
            <a:t>insumos para iniciar el proceso de elaboración del PND </a:t>
          </a:r>
          <a:r>
            <a:rPr lang="es-CR" sz="1200" kern="1200" dirty="0" smtClean="0"/>
            <a:t>2011-2014. Se envió lo siguiente: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i="1" kern="1200" dirty="0" smtClean="0"/>
            <a:t>-Resumen Ejecutivo de metodología para el PND 2011-2014.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i="1" kern="1200" dirty="0" smtClean="0"/>
            <a:t>-Propuesta de Directriz Presidencial para la formulación del PND.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i="1" kern="1200" dirty="0" smtClean="0"/>
            <a:t>-Propuesta de Reglamento orgánico del Poder Ejecutivo. </a:t>
          </a:r>
          <a:endParaRPr lang="es-CR" sz="1200" i="1" kern="1200" dirty="0"/>
        </a:p>
      </dsp:txBody>
      <dsp:txXfrm>
        <a:off x="0" y="187158"/>
        <a:ext cx="1697877" cy="1472070"/>
      </dsp:txXfrm>
    </dsp:sp>
    <dsp:sp modelId="{DF30BEA3-E890-4270-A11E-11AA33D8351B}">
      <dsp:nvSpPr>
        <dsp:cNvPr id="0" name=""/>
        <dsp:cNvSpPr/>
      </dsp:nvSpPr>
      <dsp:spPr>
        <a:xfrm>
          <a:off x="2220402" y="2830795"/>
          <a:ext cx="340291" cy="34029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135D1-2F04-439C-954E-9917D741F395}">
      <dsp:nvSpPr>
        <dsp:cNvPr id="0" name=""/>
        <dsp:cNvSpPr/>
      </dsp:nvSpPr>
      <dsp:spPr>
        <a:xfrm>
          <a:off x="2016216" y="487628"/>
          <a:ext cx="1786530" cy="242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13" tIns="0" rIns="0" bIns="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MIDEPLAN remite  </a:t>
          </a:r>
          <a:r>
            <a:rPr lang="es-CR" sz="1200" b="1" kern="1200" dirty="0" smtClean="0">
              <a:solidFill>
                <a:srgbClr val="0000FF"/>
              </a:solidFill>
            </a:rPr>
            <a:t>Directriz Presidencial </a:t>
          </a:r>
          <a:r>
            <a:rPr lang="es-CR" sz="1200" kern="1200" dirty="0" smtClean="0"/>
            <a:t>a Rectorías Sectoriales para elaboración del PND, la metodología del PND 2011-2014 y se solicita el nombramiento de los </a:t>
          </a:r>
          <a:r>
            <a:rPr lang="es-CR" sz="1200" b="1" kern="1200" dirty="0" smtClean="0">
              <a:solidFill>
                <a:srgbClr val="0000FF"/>
              </a:solidFill>
            </a:rPr>
            <a:t>enlaces sectoriales </a:t>
          </a:r>
          <a:r>
            <a:rPr lang="es-CR" sz="1200" kern="1200" dirty="0" smtClean="0"/>
            <a:t>que trabajarán técnicamente en la elaboración de las propuestas sectoriales del PND. </a:t>
          </a:r>
          <a:endParaRPr lang="es-CR" sz="1200" kern="1200" dirty="0"/>
        </a:p>
      </dsp:txBody>
      <dsp:txXfrm>
        <a:off x="2016216" y="487628"/>
        <a:ext cx="1786530" cy="2429894"/>
      </dsp:txXfrm>
    </dsp:sp>
    <dsp:sp modelId="{86EA66AF-FA40-49F4-9D32-45C0A793F9BD}">
      <dsp:nvSpPr>
        <dsp:cNvPr id="0" name=""/>
        <dsp:cNvSpPr/>
      </dsp:nvSpPr>
      <dsp:spPr>
        <a:xfrm>
          <a:off x="3985664" y="1919452"/>
          <a:ext cx="450886" cy="45088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6133-A065-4638-9D25-FE475AE231CC}">
      <dsp:nvSpPr>
        <dsp:cNvPr id="0" name=""/>
        <dsp:cNvSpPr/>
      </dsp:nvSpPr>
      <dsp:spPr>
        <a:xfrm>
          <a:off x="4101611" y="2608804"/>
          <a:ext cx="1786530" cy="247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915" tIns="0" rIns="0" bIns="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Junio del 2010: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Se inicia </a:t>
          </a:r>
          <a:r>
            <a:rPr lang="es-CR" sz="1200" b="1" kern="1200" dirty="0" smtClean="0">
              <a:solidFill>
                <a:srgbClr val="0000FF"/>
              </a:solidFill>
            </a:rPr>
            <a:t>inducción</a:t>
          </a:r>
          <a:r>
            <a:rPr lang="es-CR" sz="1200" kern="1200" dirty="0" smtClean="0"/>
            <a:t> </a:t>
          </a:r>
          <a:r>
            <a:rPr lang="es-CR" sz="1200" b="1" kern="1200" dirty="0" smtClean="0">
              <a:solidFill>
                <a:srgbClr val="0000FF"/>
              </a:solidFill>
            </a:rPr>
            <a:t>metodológica</a:t>
          </a:r>
          <a:r>
            <a:rPr lang="es-CR" sz="1200" kern="1200" dirty="0" smtClean="0"/>
            <a:t> a los </a:t>
          </a:r>
          <a:r>
            <a:rPr lang="es-CR" sz="1200" u="none" kern="1200" dirty="0" smtClean="0"/>
            <a:t>enlaces sectoriales </a:t>
          </a:r>
          <a:r>
            <a:rPr lang="es-CR" sz="1200" kern="1200" dirty="0" smtClean="0"/>
            <a:t>para la elaboración del PND 2011-2014.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El MIDEPLAN propone a los sectores realizar una inducción metodológica del PND a cada sector en donde participen las instituciones respectivas</a:t>
          </a:r>
          <a:endParaRPr lang="es-CR" sz="1200" kern="1200" dirty="0"/>
        </a:p>
      </dsp:txBody>
      <dsp:txXfrm>
        <a:off x="4101611" y="2608804"/>
        <a:ext cx="1786530" cy="2472538"/>
      </dsp:txXfrm>
    </dsp:sp>
    <dsp:sp modelId="{1BD58EE9-04A4-42A1-831B-5BDB0A900586}">
      <dsp:nvSpPr>
        <dsp:cNvPr id="0" name=""/>
        <dsp:cNvSpPr/>
      </dsp:nvSpPr>
      <dsp:spPr>
        <a:xfrm>
          <a:off x="5832646" y="1207702"/>
          <a:ext cx="604017" cy="60401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B2B4D-CE39-4A13-8DB2-93B00B52BFAD}">
      <dsp:nvSpPr>
        <dsp:cNvPr id="0" name=""/>
        <dsp:cNvSpPr/>
      </dsp:nvSpPr>
      <dsp:spPr>
        <a:xfrm>
          <a:off x="6312231" y="1692466"/>
          <a:ext cx="2195056" cy="3264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56" tIns="0" rIns="0" bIns="0" numCol="1" spcCol="1270" anchor="t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kern="1200" dirty="0" smtClean="0"/>
            <a:t>Julio-Agosto 2010: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kern="1200" dirty="0" smtClean="0"/>
            <a:t> </a:t>
          </a:r>
          <a:r>
            <a:rPr lang="es-CR" sz="1200" kern="1200" dirty="0" smtClean="0"/>
            <a:t>MIDEPLAN y Rectorías construyen el </a:t>
          </a:r>
          <a:r>
            <a:rPr lang="es-CR" sz="1200" b="1" kern="1200" dirty="0" smtClean="0">
              <a:solidFill>
                <a:srgbClr val="0000FF"/>
              </a:solidFill>
            </a:rPr>
            <a:t>Análisis de Árbol de Causalidades </a:t>
          </a:r>
          <a:r>
            <a:rPr lang="es-CR" sz="1200" kern="1200" dirty="0" smtClean="0"/>
            <a:t> mediante el cual se identifican los problemas, causas y efectos que  aquejan al sector y se propone líneas de acción para solucionar la problemática. Este producto constituye un insumo para validar o reformular las propuestas sectoriales. 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kern="1200" dirty="0" smtClean="0"/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kern="1200" dirty="0" smtClean="0"/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kern="1200" dirty="0" smtClean="0"/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200" b="0" kern="1200" dirty="0"/>
        </a:p>
      </dsp:txBody>
      <dsp:txXfrm>
        <a:off x="6312231" y="1692466"/>
        <a:ext cx="2195056" cy="3264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41FF7-CBD9-4BB1-ACAB-28BEFE4D1338}">
      <dsp:nvSpPr>
        <dsp:cNvPr id="0" name=""/>
        <dsp:cNvSpPr/>
      </dsp:nvSpPr>
      <dsp:spPr>
        <a:xfrm>
          <a:off x="0" y="-319403"/>
          <a:ext cx="8507288" cy="57656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455B9-C557-4134-A49C-895301A16294}">
      <dsp:nvSpPr>
        <dsp:cNvPr id="0" name=""/>
        <dsp:cNvSpPr/>
      </dsp:nvSpPr>
      <dsp:spPr>
        <a:xfrm>
          <a:off x="837967" y="3719192"/>
          <a:ext cx="195667" cy="19566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5061A-99BB-4563-B967-915FA69D87EB}">
      <dsp:nvSpPr>
        <dsp:cNvPr id="0" name=""/>
        <dsp:cNvSpPr/>
      </dsp:nvSpPr>
      <dsp:spPr>
        <a:xfrm>
          <a:off x="0" y="72007"/>
          <a:ext cx="1860605" cy="199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80" tIns="0" rIns="0" bIns="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Julio 2010: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Participación Regional: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MIDEPLAN convoca las instituciones sectorialmente en las regiones, (con excepción de Región Central)  incluyendo gobiernos locales. Las propuestas sectoriales preliminares se   analizan y </a:t>
          </a:r>
          <a:r>
            <a:rPr lang="es-CR" sz="1200" b="1" kern="1200" dirty="0" smtClean="0">
              <a:solidFill>
                <a:srgbClr val="0000FF"/>
              </a:solidFill>
            </a:rPr>
            <a:t>se proponen acciones de </a:t>
          </a:r>
          <a:r>
            <a:rPr lang="es-CR" sz="1200" b="1" kern="1200" dirty="0" smtClean="0">
              <a:solidFill>
                <a:srgbClr val="0000FF"/>
              </a:solidFill>
              <a:hlinkClick xmlns:r="http://schemas.openxmlformats.org/officeDocument/2006/relationships" r:id="rId1" action="ppaction://hlinkpres?slideindex=1&amp;slidetitle="/>
            </a:rPr>
            <a:t>desarrollo regional.</a:t>
          </a:r>
          <a:endParaRPr lang="es-CR" sz="1200" b="1" kern="1200" dirty="0" smtClean="0">
            <a:solidFill>
              <a:srgbClr val="0000FF"/>
            </a:solidFill>
          </a:endParaRP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 smtClean="0">
            <a:solidFill>
              <a:srgbClr val="0000FF"/>
            </a:solidFill>
          </a:endParaRP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MIDEPLAN </a:t>
          </a:r>
          <a:r>
            <a:rPr lang="es-CR" sz="1200" b="1" kern="1200" dirty="0" err="1" smtClean="0">
              <a:solidFill>
                <a:srgbClr val="0000FF"/>
              </a:solidFill>
            </a:rPr>
            <a:t>sitematiza</a:t>
          </a:r>
          <a:r>
            <a:rPr lang="es-CR" sz="1200" kern="1200" dirty="0" smtClean="0"/>
            <a:t> propuestas regionales y la envía oficialmente a Rectorías para ser revisadas y valoradas para su incorporación en el PND.</a:t>
          </a:r>
          <a:endParaRPr lang="es-CR" sz="1200" kern="1200" dirty="0"/>
        </a:p>
      </dsp:txBody>
      <dsp:txXfrm>
        <a:off x="0" y="72007"/>
        <a:ext cx="1860605" cy="1990174"/>
      </dsp:txXfrm>
    </dsp:sp>
    <dsp:sp modelId="{DF30BEA3-E890-4270-A11E-11AA33D8351B}">
      <dsp:nvSpPr>
        <dsp:cNvPr id="0" name=""/>
        <dsp:cNvSpPr/>
      </dsp:nvSpPr>
      <dsp:spPr>
        <a:xfrm>
          <a:off x="2220402" y="2482445"/>
          <a:ext cx="340291" cy="34029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135D1-2F04-439C-954E-9917D741F395}">
      <dsp:nvSpPr>
        <dsp:cNvPr id="0" name=""/>
        <dsp:cNvSpPr/>
      </dsp:nvSpPr>
      <dsp:spPr>
        <a:xfrm>
          <a:off x="2088231" y="360046"/>
          <a:ext cx="1786530" cy="433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13" tIns="0" rIns="0" bIns="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MIDEPLAN solicita apoyo al BID-Washington para </a:t>
          </a:r>
          <a:r>
            <a:rPr lang="es-CR" sz="1200" b="1" kern="1200" dirty="0" smtClean="0">
              <a:solidFill>
                <a:srgbClr val="0000FF"/>
              </a:solidFill>
            </a:rPr>
            <a:t>analizar las propuestas </a:t>
          </a:r>
          <a:r>
            <a:rPr lang="es-CR" sz="1200" kern="1200" dirty="0" smtClean="0"/>
            <a:t>sectoriales elaboradas y contar con criterio de experto sobre las mismas con base en su experiencia de Gerencia por Resultados, los expertos son: Roberto García, Leonardo </a:t>
          </a:r>
          <a:r>
            <a:rPr lang="es-CR" sz="1200" kern="1200" dirty="0" err="1" smtClean="0"/>
            <a:t>Lagucci</a:t>
          </a:r>
          <a:r>
            <a:rPr lang="es-CR" sz="1200" kern="1200" dirty="0" smtClean="0"/>
            <a:t>, Juan </a:t>
          </a:r>
          <a:r>
            <a:rPr lang="es-CR" sz="1200" kern="1200" dirty="0" err="1" smtClean="0"/>
            <a:t>Bericó</a:t>
          </a:r>
          <a:r>
            <a:rPr lang="es-CR" sz="1200" kern="1200" dirty="0" smtClean="0"/>
            <a:t> y Mauricio García.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 </a:t>
          </a:r>
          <a:r>
            <a:rPr lang="es-MX" sz="1200" b="1" kern="1200" dirty="0" smtClean="0">
              <a:solidFill>
                <a:srgbClr val="0000FF"/>
              </a:solidFill>
            </a:rPr>
            <a:t>tele-conferencia</a:t>
          </a:r>
          <a:r>
            <a:rPr lang="es-MX" sz="1200" kern="1200" dirty="0" smtClean="0"/>
            <a:t>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BID-expertos y MIDEPLAN-responsables y enlaces sectoriales analizan comentarios y observaciones.</a:t>
          </a:r>
          <a:endParaRPr lang="es-CR" sz="1200" kern="1200" dirty="0" smtClean="0"/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 dirty="0" smtClean="0"/>
        </a:p>
      </dsp:txBody>
      <dsp:txXfrm>
        <a:off x="2088231" y="360046"/>
        <a:ext cx="1786530" cy="4337628"/>
      </dsp:txXfrm>
    </dsp:sp>
    <dsp:sp modelId="{86EA66AF-FA40-49F4-9D32-45C0A793F9BD}">
      <dsp:nvSpPr>
        <dsp:cNvPr id="0" name=""/>
        <dsp:cNvSpPr/>
      </dsp:nvSpPr>
      <dsp:spPr>
        <a:xfrm>
          <a:off x="3985664" y="1571102"/>
          <a:ext cx="450886" cy="45088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6133-A065-4638-9D25-FE475AE231CC}">
      <dsp:nvSpPr>
        <dsp:cNvPr id="0" name=""/>
        <dsp:cNvSpPr/>
      </dsp:nvSpPr>
      <dsp:spPr>
        <a:xfrm>
          <a:off x="4248481" y="576048"/>
          <a:ext cx="1786530" cy="2042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915" tIns="0" rIns="0" bIns="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Setiembre  2010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Los responsables técnicos de MIDEPLAN </a:t>
          </a:r>
          <a:r>
            <a:rPr lang="es-CR" sz="1200" b="1" kern="1200" dirty="0" smtClean="0">
              <a:solidFill>
                <a:srgbClr val="0000FF"/>
              </a:solidFill>
            </a:rPr>
            <a:t>entregan  al Despacho de la Ministra de MIDEPLAN la versión preliminar</a:t>
          </a:r>
          <a:r>
            <a:rPr lang="es-CR" sz="1200" b="1" kern="1200" dirty="0" smtClean="0"/>
            <a:t> </a:t>
          </a:r>
          <a:r>
            <a:rPr lang="es-CR" sz="1200" kern="1200" dirty="0" smtClean="0"/>
            <a:t>del PND 2011-2014 y se establece el </a:t>
          </a:r>
          <a:r>
            <a:rPr lang="es-CR" sz="1200" b="1" kern="1200" dirty="0" smtClean="0">
              <a:solidFill>
                <a:srgbClr val="0000FF"/>
              </a:solidFill>
            </a:rPr>
            <a:t>cronograma para la revisión y aprobación final</a:t>
          </a:r>
          <a:r>
            <a:rPr lang="es-CR" sz="1200" kern="1200" dirty="0" smtClean="0"/>
            <a:t>. </a:t>
          </a:r>
          <a:endParaRPr lang="es-CR" sz="1200" kern="1200" dirty="0"/>
        </a:p>
      </dsp:txBody>
      <dsp:txXfrm>
        <a:off x="4248481" y="576048"/>
        <a:ext cx="1786530" cy="2042606"/>
      </dsp:txXfrm>
    </dsp:sp>
    <dsp:sp modelId="{1BD58EE9-04A4-42A1-831B-5BDB0A900586}">
      <dsp:nvSpPr>
        <dsp:cNvPr id="0" name=""/>
        <dsp:cNvSpPr/>
      </dsp:nvSpPr>
      <dsp:spPr>
        <a:xfrm>
          <a:off x="6287791" y="789153"/>
          <a:ext cx="604017" cy="60401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B2B4D-CE39-4A13-8DB2-93B00B52BFAD}">
      <dsp:nvSpPr>
        <dsp:cNvPr id="0" name=""/>
        <dsp:cNvSpPr/>
      </dsp:nvSpPr>
      <dsp:spPr>
        <a:xfrm>
          <a:off x="6152622" y="1435421"/>
          <a:ext cx="2354665" cy="381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56" tIns="0" rIns="0" bIns="0" numCol="1" spcCol="1270" anchor="t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kern="1200" dirty="0" smtClean="0"/>
            <a:t>14 de diciembre 2010 </a:t>
          </a:r>
          <a:r>
            <a:rPr lang="es-CR" sz="1200" b="1" kern="1200" dirty="0" smtClean="0">
              <a:solidFill>
                <a:srgbClr val="0000FF"/>
              </a:solidFill>
            </a:rPr>
            <a:t>Exposición del PND </a:t>
          </a:r>
          <a:r>
            <a:rPr lang="es-CR" sz="1200" kern="1200" dirty="0" smtClean="0"/>
            <a:t>y entrega a la Presidenta de la República el PND 2011-2014, en el Teatro Nacional, con asistencia de jerarcas y funcionarios de instituciones públicas. 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200" kern="1200" dirty="0" smtClean="0"/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200" b="1" kern="1200" dirty="0" smtClean="0"/>
            <a:t>Enero del 2011: </a:t>
          </a:r>
          <a:r>
            <a:rPr lang="es-CR" sz="1200" kern="1200" dirty="0" smtClean="0"/>
            <a:t>Se inicia el proceso de </a:t>
          </a:r>
          <a:r>
            <a:rPr lang="es-CR" sz="1200" b="1" kern="1200" dirty="0" smtClean="0">
              <a:solidFill>
                <a:srgbClr val="0000FF"/>
              </a:solidFill>
            </a:rPr>
            <a:t>entrega y divulgación </a:t>
          </a:r>
          <a:r>
            <a:rPr lang="es-CR" sz="1200" kern="1200" dirty="0" smtClean="0"/>
            <a:t>del PND 2011-2014 a la Asamblea Legislativa, Poder Ejecutivo (instituciones, ministerios), Municipalidades, Embajadas y Consulados, Organismos Internacionales y a la ciudadanía. </a:t>
          </a:r>
          <a:endParaRPr lang="es-CR" sz="1200" kern="1200" dirty="0"/>
        </a:p>
      </dsp:txBody>
      <dsp:txXfrm>
        <a:off x="6152622" y="1435421"/>
        <a:ext cx="2354665" cy="3812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90125-CEEB-4B36-9E70-DE549CE870FD}">
      <dsp:nvSpPr>
        <dsp:cNvPr id="0" name=""/>
        <dsp:cNvSpPr/>
      </dsp:nvSpPr>
      <dsp:spPr>
        <a:xfrm rot="10800000">
          <a:off x="886128" y="40436"/>
          <a:ext cx="2897061" cy="625670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Bienestar Social y Familia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2545" y="40436"/>
        <a:ext cx="2740644" cy="625670"/>
      </dsp:txXfrm>
    </dsp:sp>
    <dsp:sp modelId="{CDD419FE-2257-4608-A2E0-8FAFE8B17EE9}">
      <dsp:nvSpPr>
        <dsp:cNvPr id="0" name=""/>
        <dsp:cNvSpPr/>
      </dsp:nvSpPr>
      <dsp:spPr>
        <a:xfrm>
          <a:off x="573293" y="2589"/>
          <a:ext cx="625670" cy="625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0B2E9-13A2-4ACD-8B6B-42F2F4202E0F}">
      <dsp:nvSpPr>
        <dsp:cNvPr id="0" name=""/>
        <dsp:cNvSpPr/>
      </dsp:nvSpPr>
      <dsp:spPr>
        <a:xfrm rot="10800000">
          <a:off x="886128" y="852874"/>
          <a:ext cx="2897061" cy="625670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Trabajo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2545" y="852874"/>
        <a:ext cx="2740644" cy="625670"/>
      </dsp:txXfrm>
    </dsp:sp>
    <dsp:sp modelId="{FC992F78-6B12-49A6-B6D2-5CDD60CBF779}">
      <dsp:nvSpPr>
        <dsp:cNvPr id="0" name=""/>
        <dsp:cNvSpPr/>
      </dsp:nvSpPr>
      <dsp:spPr>
        <a:xfrm>
          <a:off x="573293" y="815027"/>
          <a:ext cx="625670" cy="625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B6771-A134-4A75-994A-BC5DA8EF47B1}">
      <dsp:nvSpPr>
        <dsp:cNvPr id="0" name=""/>
        <dsp:cNvSpPr/>
      </dsp:nvSpPr>
      <dsp:spPr>
        <a:xfrm rot="10800000">
          <a:off x="886128" y="1665311"/>
          <a:ext cx="2897061" cy="625670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Productivo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2545" y="1665311"/>
        <a:ext cx="2740644" cy="625670"/>
      </dsp:txXfrm>
    </dsp:sp>
    <dsp:sp modelId="{0BB8FD15-FD1D-4E89-B5F5-E571BA6C0D70}">
      <dsp:nvSpPr>
        <dsp:cNvPr id="0" name=""/>
        <dsp:cNvSpPr/>
      </dsp:nvSpPr>
      <dsp:spPr>
        <a:xfrm>
          <a:off x="573293" y="1627464"/>
          <a:ext cx="625670" cy="625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9F35B-EE7A-42C1-9E3B-0DD5F44B2B72}">
      <dsp:nvSpPr>
        <dsp:cNvPr id="0" name=""/>
        <dsp:cNvSpPr/>
      </dsp:nvSpPr>
      <dsp:spPr>
        <a:xfrm rot="10800000">
          <a:off x="886128" y="2439902"/>
          <a:ext cx="2897061" cy="625670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Educativo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2545" y="2439902"/>
        <a:ext cx="2740644" cy="625670"/>
      </dsp:txXfrm>
    </dsp:sp>
    <dsp:sp modelId="{6512A8BF-EA9E-442C-BA27-C8CD61FCFFD3}">
      <dsp:nvSpPr>
        <dsp:cNvPr id="0" name=""/>
        <dsp:cNvSpPr/>
      </dsp:nvSpPr>
      <dsp:spPr>
        <a:xfrm>
          <a:off x="573293" y="2439902"/>
          <a:ext cx="625670" cy="625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E20EC-AAF2-45D0-8541-59FC2AEFE40C}">
      <dsp:nvSpPr>
        <dsp:cNvPr id="0" name=""/>
        <dsp:cNvSpPr/>
      </dsp:nvSpPr>
      <dsp:spPr>
        <a:xfrm rot="10800000">
          <a:off x="886128" y="3252339"/>
          <a:ext cx="2897061" cy="625670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Salud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2545" y="3252339"/>
        <a:ext cx="2740644" cy="625670"/>
      </dsp:txXfrm>
    </dsp:sp>
    <dsp:sp modelId="{E2493D10-08F2-43BF-83B6-A3E61C8598BC}">
      <dsp:nvSpPr>
        <dsp:cNvPr id="0" name=""/>
        <dsp:cNvSpPr/>
      </dsp:nvSpPr>
      <dsp:spPr>
        <a:xfrm>
          <a:off x="573293" y="3252339"/>
          <a:ext cx="625670" cy="625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63894-1F83-4AC2-A66E-223F4303635F}">
      <dsp:nvSpPr>
        <dsp:cNvPr id="0" name=""/>
        <dsp:cNvSpPr/>
      </dsp:nvSpPr>
      <dsp:spPr>
        <a:xfrm rot="10800000">
          <a:off x="886128" y="4064777"/>
          <a:ext cx="2897061" cy="625670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Ambiente, Energía y Telecomunicaciones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2545" y="4064777"/>
        <a:ext cx="2740644" cy="625670"/>
      </dsp:txXfrm>
    </dsp:sp>
    <dsp:sp modelId="{B1BB9E45-0B40-47C6-A323-DDBD88927B6E}">
      <dsp:nvSpPr>
        <dsp:cNvPr id="0" name=""/>
        <dsp:cNvSpPr/>
      </dsp:nvSpPr>
      <dsp:spPr>
        <a:xfrm>
          <a:off x="573293" y="4064777"/>
          <a:ext cx="625670" cy="625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2AC72-ABE3-455C-8311-759273304264}">
      <dsp:nvSpPr>
        <dsp:cNvPr id="0" name=""/>
        <dsp:cNvSpPr/>
      </dsp:nvSpPr>
      <dsp:spPr>
        <a:xfrm rot="10800000">
          <a:off x="839616" y="4879804"/>
          <a:ext cx="2960855" cy="625670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0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Financiero, Monetario y Supervisión Financiera</a:t>
          </a:r>
          <a:endParaRPr lang="es-CR" sz="14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996033" y="4879804"/>
        <a:ext cx="2804438" cy="625670"/>
      </dsp:txXfrm>
    </dsp:sp>
    <dsp:sp modelId="{5E7C4F03-E14F-423A-8DF6-57D6F7BF26A9}">
      <dsp:nvSpPr>
        <dsp:cNvPr id="0" name=""/>
        <dsp:cNvSpPr/>
      </dsp:nvSpPr>
      <dsp:spPr>
        <a:xfrm>
          <a:off x="557345" y="4877214"/>
          <a:ext cx="625670" cy="625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6C1A0-B122-4DEA-9762-BAE6452F2984}">
      <dsp:nvSpPr>
        <dsp:cNvPr id="0" name=""/>
        <dsp:cNvSpPr/>
      </dsp:nvSpPr>
      <dsp:spPr>
        <a:xfrm rot="10800000">
          <a:off x="865388" y="798"/>
          <a:ext cx="2822446" cy="617886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7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Transporte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19859" y="798"/>
        <a:ext cx="2667975" cy="617886"/>
      </dsp:txXfrm>
    </dsp:sp>
    <dsp:sp modelId="{DD520278-A0B7-492A-B125-166EDDC059D2}">
      <dsp:nvSpPr>
        <dsp:cNvPr id="0" name=""/>
        <dsp:cNvSpPr/>
      </dsp:nvSpPr>
      <dsp:spPr>
        <a:xfrm>
          <a:off x="556445" y="798"/>
          <a:ext cx="617886" cy="6178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B4AF-6B14-48F9-AAD7-3962BFD2D92E}">
      <dsp:nvSpPr>
        <dsp:cNvPr id="0" name=""/>
        <dsp:cNvSpPr/>
      </dsp:nvSpPr>
      <dsp:spPr>
        <a:xfrm rot="10800000">
          <a:off x="865388" y="803128"/>
          <a:ext cx="2822446" cy="617886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7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Cultura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19859" y="803128"/>
        <a:ext cx="2667975" cy="617886"/>
      </dsp:txXfrm>
    </dsp:sp>
    <dsp:sp modelId="{8B45D3CA-1E9E-4F15-9E7C-3A07F006A6A6}">
      <dsp:nvSpPr>
        <dsp:cNvPr id="0" name=""/>
        <dsp:cNvSpPr/>
      </dsp:nvSpPr>
      <dsp:spPr>
        <a:xfrm>
          <a:off x="556445" y="803128"/>
          <a:ext cx="617886" cy="6178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50BBB-0022-40F6-9DEB-A42F75B64AC4}">
      <dsp:nvSpPr>
        <dsp:cNvPr id="0" name=""/>
        <dsp:cNvSpPr/>
      </dsp:nvSpPr>
      <dsp:spPr>
        <a:xfrm rot="10800000">
          <a:off x="865388" y="1605459"/>
          <a:ext cx="2822446" cy="617886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7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Seguridad Ciudadana y Paz Social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19859" y="1605459"/>
        <a:ext cx="2667975" cy="617886"/>
      </dsp:txXfrm>
    </dsp:sp>
    <dsp:sp modelId="{6319BE24-A391-4D74-8F8C-B39C3E554615}">
      <dsp:nvSpPr>
        <dsp:cNvPr id="0" name=""/>
        <dsp:cNvSpPr/>
      </dsp:nvSpPr>
      <dsp:spPr>
        <a:xfrm>
          <a:off x="556445" y="1605459"/>
          <a:ext cx="617886" cy="6178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C4902-3BE3-4424-B920-597ED9843073}">
      <dsp:nvSpPr>
        <dsp:cNvPr id="0" name=""/>
        <dsp:cNvSpPr/>
      </dsp:nvSpPr>
      <dsp:spPr>
        <a:xfrm rot="10800000">
          <a:off x="865388" y="2407790"/>
          <a:ext cx="2822446" cy="617886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7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Ciencia, Tecnología e Innovación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19859" y="2407790"/>
        <a:ext cx="2667975" cy="617886"/>
      </dsp:txXfrm>
    </dsp:sp>
    <dsp:sp modelId="{A8232A51-CECF-4ABB-B8C4-2D8C5795EFEE}">
      <dsp:nvSpPr>
        <dsp:cNvPr id="0" name=""/>
        <dsp:cNvSpPr/>
      </dsp:nvSpPr>
      <dsp:spPr>
        <a:xfrm>
          <a:off x="556445" y="2407790"/>
          <a:ext cx="617886" cy="6178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63E2B-F4FE-42F0-88AE-B737482A8F95}">
      <dsp:nvSpPr>
        <dsp:cNvPr id="0" name=""/>
        <dsp:cNvSpPr/>
      </dsp:nvSpPr>
      <dsp:spPr>
        <a:xfrm rot="10800000">
          <a:off x="865388" y="3210120"/>
          <a:ext cx="2822446" cy="617886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7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Comercio Exterior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19859" y="3210120"/>
        <a:ext cx="2667975" cy="617886"/>
      </dsp:txXfrm>
    </dsp:sp>
    <dsp:sp modelId="{70185B1D-9C2C-46A9-87C1-05B76BC9BA7B}">
      <dsp:nvSpPr>
        <dsp:cNvPr id="0" name=""/>
        <dsp:cNvSpPr/>
      </dsp:nvSpPr>
      <dsp:spPr>
        <a:xfrm>
          <a:off x="556445" y="3210120"/>
          <a:ext cx="617886" cy="6178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5F5DB-B70C-4E26-B76F-E1485EF89783}">
      <dsp:nvSpPr>
        <dsp:cNvPr id="0" name=""/>
        <dsp:cNvSpPr/>
      </dsp:nvSpPr>
      <dsp:spPr>
        <a:xfrm rot="10800000">
          <a:off x="865388" y="4012451"/>
          <a:ext cx="2822446" cy="617886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7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Turismo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19859" y="4012451"/>
        <a:ext cx="2667975" cy="617886"/>
      </dsp:txXfrm>
    </dsp:sp>
    <dsp:sp modelId="{B9F561DB-234B-4AC1-AF76-BD3753908F1B}">
      <dsp:nvSpPr>
        <dsp:cNvPr id="0" name=""/>
        <dsp:cNvSpPr/>
      </dsp:nvSpPr>
      <dsp:spPr>
        <a:xfrm>
          <a:off x="556445" y="4012451"/>
          <a:ext cx="617886" cy="6178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0652C-BFBE-4BEE-9C15-5F679DC44CBF}">
      <dsp:nvSpPr>
        <dsp:cNvPr id="0" name=""/>
        <dsp:cNvSpPr/>
      </dsp:nvSpPr>
      <dsp:spPr>
        <a:xfrm rot="10800000">
          <a:off x="865388" y="4814781"/>
          <a:ext cx="2822446" cy="617886"/>
        </a:xfrm>
        <a:prstGeom prst="homePlat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7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Ordenamiento Territorial y Vivienda</a:t>
          </a:r>
          <a:endParaRPr lang="es-CR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19859" y="4814781"/>
        <a:ext cx="2667975" cy="617886"/>
      </dsp:txXfrm>
    </dsp:sp>
    <dsp:sp modelId="{C294FA27-EBDA-4E27-8FC7-B6F4FB5F4788}">
      <dsp:nvSpPr>
        <dsp:cNvPr id="0" name=""/>
        <dsp:cNvSpPr/>
      </dsp:nvSpPr>
      <dsp:spPr>
        <a:xfrm>
          <a:off x="556445" y="4814781"/>
          <a:ext cx="617886" cy="6178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C1065-1B8A-492A-98C0-7FF272345D7B}">
      <dsp:nvSpPr>
        <dsp:cNvPr id="0" name=""/>
        <dsp:cNvSpPr/>
      </dsp:nvSpPr>
      <dsp:spPr>
        <a:xfrm rot="10800000">
          <a:off x="1043000" y="84603"/>
          <a:ext cx="7057998" cy="36150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Carácter estratégico</a:t>
          </a:r>
          <a:endParaRPr lang="es-CR" sz="16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33377" y="84603"/>
        <a:ext cx="6967621" cy="361507"/>
      </dsp:txXfrm>
    </dsp:sp>
    <dsp:sp modelId="{138D3607-ECE8-48B4-B3B8-F36BFB2B4588}">
      <dsp:nvSpPr>
        <dsp:cNvPr id="0" name=""/>
        <dsp:cNvSpPr/>
      </dsp:nvSpPr>
      <dsp:spPr>
        <a:xfrm>
          <a:off x="838198" y="3232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0EB8A-EFA5-4678-94E2-0F89CF5A71BC}">
      <dsp:nvSpPr>
        <dsp:cNvPr id="0" name=""/>
        <dsp:cNvSpPr/>
      </dsp:nvSpPr>
      <dsp:spPr>
        <a:xfrm rot="10800000">
          <a:off x="1045463" y="522312"/>
          <a:ext cx="7053073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Se continúa con la planificación sectorial y se impulsa la  regional</a:t>
          </a:r>
          <a:endParaRPr lang="es-ES" sz="16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76525" y="522312"/>
        <a:ext cx="6922011" cy="524250"/>
      </dsp:txXfrm>
    </dsp:sp>
    <dsp:sp modelId="{B2BF8545-1155-4B60-96A1-09115E69CDA7}">
      <dsp:nvSpPr>
        <dsp:cNvPr id="0" name=""/>
        <dsp:cNvSpPr/>
      </dsp:nvSpPr>
      <dsp:spPr>
        <a:xfrm>
          <a:off x="838198" y="522312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1296D-72B1-4822-88C9-BB6D108E6774}">
      <dsp:nvSpPr>
        <dsp:cNvPr id="0" name=""/>
        <dsp:cNvSpPr/>
      </dsp:nvSpPr>
      <dsp:spPr>
        <a:xfrm rot="10800000">
          <a:off x="1072948" y="1131915"/>
          <a:ext cx="7025588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Definición de metas nacionales, sectoriales y acciones  estratégicas con desagregación regional</a:t>
          </a:r>
          <a:endParaRPr lang="es-ES" sz="16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204010" y="1131915"/>
        <a:ext cx="6894526" cy="524250"/>
      </dsp:txXfrm>
    </dsp:sp>
    <dsp:sp modelId="{C8144FDE-4D8D-44F9-A7BC-C4FA50FAC3C2}">
      <dsp:nvSpPr>
        <dsp:cNvPr id="0" name=""/>
        <dsp:cNvSpPr/>
      </dsp:nvSpPr>
      <dsp:spPr>
        <a:xfrm>
          <a:off x="838198" y="1131910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22C9-D93D-42F5-981A-B6CA957A296C}">
      <dsp:nvSpPr>
        <dsp:cNvPr id="0" name=""/>
        <dsp:cNvSpPr/>
      </dsp:nvSpPr>
      <dsp:spPr>
        <a:xfrm rot="10800000">
          <a:off x="1043000" y="1741512"/>
          <a:ext cx="7057998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Número delimitado de acciones  y metas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(10 acciones y 3 metas)</a:t>
          </a:r>
          <a:endParaRPr lang="es-ES" sz="14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74062" y="1741512"/>
        <a:ext cx="6926936" cy="524250"/>
      </dsp:txXfrm>
    </dsp:sp>
    <dsp:sp modelId="{32C5862B-F9A8-45C8-AA10-DD773976F321}">
      <dsp:nvSpPr>
        <dsp:cNvPr id="0" name=""/>
        <dsp:cNvSpPr/>
      </dsp:nvSpPr>
      <dsp:spPr>
        <a:xfrm>
          <a:off x="838198" y="1741512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8E46D-7063-4FA9-826E-2EABFB809C2D}">
      <dsp:nvSpPr>
        <dsp:cNvPr id="0" name=""/>
        <dsp:cNvSpPr/>
      </dsp:nvSpPr>
      <dsp:spPr>
        <a:xfrm rot="10800000">
          <a:off x="1043000" y="2427310"/>
          <a:ext cx="7057998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Al  menos dos acciones están relacionadas con  programas  de   Inversión Pública</a:t>
          </a:r>
          <a:endParaRPr lang="es-ES" sz="16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74062" y="2427310"/>
        <a:ext cx="6926936" cy="524250"/>
      </dsp:txXfrm>
    </dsp:sp>
    <dsp:sp modelId="{DF4179EE-2D1B-43AE-93A3-D5A72971E833}">
      <dsp:nvSpPr>
        <dsp:cNvPr id="0" name=""/>
        <dsp:cNvSpPr/>
      </dsp:nvSpPr>
      <dsp:spPr>
        <a:xfrm>
          <a:off x="838198" y="2427310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DD2E4-BC45-47E2-9CB0-A705A8DD5CD8}">
      <dsp:nvSpPr>
        <dsp:cNvPr id="0" name=""/>
        <dsp:cNvSpPr/>
      </dsp:nvSpPr>
      <dsp:spPr>
        <a:xfrm rot="10800000">
          <a:off x="1095416" y="3113112"/>
          <a:ext cx="7057998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Vinculación de metas con presupuesto y fuentes de financiamiento</a:t>
          </a:r>
          <a:endParaRPr lang="es-ES" sz="14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226478" y="3113112"/>
        <a:ext cx="6926936" cy="524250"/>
      </dsp:txXfrm>
    </dsp:sp>
    <dsp:sp modelId="{73578193-3A9E-449E-B5DF-E3ABE1EF485D}">
      <dsp:nvSpPr>
        <dsp:cNvPr id="0" name=""/>
        <dsp:cNvSpPr/>
      </dsp:nvSpPr>
      <dsp:spPr>
        <a:xfrm>
          <a:off x="838198" y="3113112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56F08-F851-440D-A288-639AE6A296FA}">
      <dsp:nvSpPr>
        <dsp:cNvPr id="0" name=""/>
        <dsp:cNvSpPr/>
      </dsp:nvSpPr>
      <dsp:spPr>
        <a:xfrm rot="10800000">
          <a:off x="990614" y="3798910"/>
          <a:ext cx="7162770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Las propuestas sectoriales y regionales  se someten a consulta de otros actores sociales</a:t>
          </a:r>
          <a:endParaRPr lang="es-ES" sz="14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21676" y="3798910"/>
        <a:ext cx="7031708" cy="524250"/>
      </dsp:txXfrm>
    </dsp:sp>
    <dsp:sp modelId="{A27C4270-7367-42FC-AD14-B9D64CD4F948}">
      <dsp:nvSpPr>
        <dsp:cNvPr id="0" name=""/>
        <dsp:cNvSpPr/>
      </dsp:nvSpPr>
      <dsp:spPr>
        <a:xfrm>
          <a:off x="761998" y="3798910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D3F2F-BB7C-4B49-A63A-0B44C3B30FB4}">
      <dsp:nvSpPr>
        <dsp:cNvPr id="0" name=""/>
        <dsp:cNvSpPr/>
      </dsp:nvSpPr>
      <dsp:spPr>
        <a:xfrm rot="10800000">
          <a:off x="838200" y="4484712"/>
          <a:ext cx="7315215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El sector estará a cargo  de uno o dos Ministros Rectores</a:t>
          </a:r>
          <a:r>
            <a:rPr lang="es-ES" sz="16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s-ES" sz="16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969262" y="4484712"/>
        <a:ext cx="7184153" cy="524250"/>
      </dsp:txXfrm>
    </dsp:sp>
    <dsp:sp modelId="{9E654FC9-1714-49D9-BA73-2E74C47A1CE7}">
      <dsp:nvSpPr>
        <dsp:cNvPr id="0" name=""/>
        <dsp:cNvSpPr/>
      </dsp:nvSpPr>
      <dsp:spPr>
        <a:xfrm>
          <a:off x="838198" y="4484712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D4315-BCF5-4753-A622-E0B33291E6B7}">
      <dsp:nvSpPr>
        <dsp:cNvPr id="0" name=""/>
        <dsp:cNvSpPr/>
      </dsp:nvSpPr>
      <dsp:spPr>
        <a:xfrm rot="10800000">
          <a:off x="969271" y="5094310"/>
          <a:ext cx="7205457" cy="52425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rgbClr val="707173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8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Las metas nacionales, sectoriales y acciones estratégicas serán objeto de evaluación</a:t>
          </a:r>
          <a:endParaRPr lang="es-ES" sz="1400" b="1" u="none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00333" y="5094310"/>
        <a:ext cx="7074395" cy="524250"/>
      </dsp:txXfrm>
    </dsp:sp>
    <dsp:sp modelId="{D9706216-6D08-4654-8EFC-E965FED03E6D}">
      <dsp:nvSpPr>
        <dsp:cNvPr id="0" name=""/>
        <dsp:cNvSpPr/>
      </dsp:nvSpPr>
      <dsp:spPr>
        <a:xfrm>
          <a:off x="838198" y="5094310"/>
          <a:ext cx="524250" cy="52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863AB-E940-4748-A0B4-FB00C72B17D0}">
      <dsp:nvSpPr>
        <dsp:cNvPr id="0" name=""/>
        <dsp:cNvSpPr/>
      </dsp:nvSpPr>
      <dsp:spPr>
        <a:xfrm>
          <a:off x="3204355" y="1662855"/>
          <a:ext cx="2016224" cy="2016224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4C903C-C889-42E8-A56A-73A975AFA7CC}">
      <dsp:nvSpPr>
        <dsp:cNvPr id="0" name=""/>
        <dsp:cNvSpPr/>
      </dsp:nvSpPr>
      <dsp:spPr>
        <a:xfrm>
          <a:off x="2674787" y="254622"/>
          <a:ext cx="3075360" cy="886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La formulación de políticas, acciones estratégicas  y metas considerará la </a:t>
          </a:r>
          <a:r>
            <a:rPr lang="es-ES" sz="1400" b="1" kern="1200" dirty="0" smtClean="0">
              <a:solidFill>
                <a:srgbClr val="0000FF"/>
              </a:solidFill>
              <a:latin typeface="Calibri" pitchFamily="34" charset="0"/>
            </a:rPr>
            <a:t>gestión del riesgo </a:t>
          </a: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para garantizar la seguridad humana</a:t>
          </a:r>
          <a:r>
            <a:rPr lang="es-ES" sz="1200" b="1" kern="1200" dirty="0" smtClean="0">
              <a:solidFill>
                <a:srgbClr val="002060"/>
              </a:solidFill>
              <a:latin typeface="Calibri" pitchFamily="34" charset="0"/>
            </a:rPr>
            <a:t>.</a:t>
          </a:r>
          <a:endParaRPr lang="es-CR" sz="1200" b="1" kern="1200" dirty="0">
            <a:solidFill>
              <a:srgbClr val="002060"/>
            </a:solidFill>
            <a:latin typeface="Calibri" pitchFamily="34" charset="0"/>
          </a:endParaRPr>
        </a:p>
      </dsp:txBody>
      <dsp:txXfrm>
        <a:off x="2674787" y="254622"/>
        <a:ext cx="3075360" cy="886652"/>
      </dsp:txXfrm>
    </dsp:sp>
    <dsp:sp modelId="{9060BFAC-CDA0-4DA4-A411-590FF64E50D2}">
      <dsp:nvSpPr>
        <dsp:cNvPr id="0" name=""/>
        <dsp:cNvSpPr/>
      </dsp:nvSpPr>
      <dsp:spPr>
        <a:xfrm>
          <a:off x="3971327" y="2219909"/>
          <a:ext cx="2016224" cy="2016224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34B479-AD9C-4C0A-8A6D-5EFB96BD8C8E}">
      <dsp:nvSpPr>
        <dsp:cNvPr id="0" name=""/>
        <dsp:cNvSpPr/>
      </dsp:nvSpPr>
      <dsp:spPr>
        <a:xfrm>
          <a:off x="5603149" y="1455466"/>
          <a:ext cx="2757220" cy="1211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Debe considerar la atención de </a:t>
          </a:r>
          <a:r>
            <a:rPr lang="es-ES" sz="1400" b="1" kern="1200" dirty="0" smtClean="0">
              <a:solidFill>
                <a:srgbClr val="0000FF"/>
              </a:solidFill>
              <a:latin typeface="Calibri" pitchFamily="34" charset="0"/>
            </a:rPr>
            <a:t>grupos sociales y la dimensión de género </a:t>
          </a: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para garantizar el acceso a las oportunidades de desarrollo de todos los sectores de la población.  </a:t>
          </a:r>
          <a:endParaRPr lang="es-CR" sz="1400" b="1" kern="1200" dirty="0">
            <a:solidFill>
              <a:srgbClr val="002060"/>
            </a:solidFill>
            <a:latin typeface="Calibri" pitchFamily="34" charset="0"/>
          </a:endParaRPr>
        </a:p>
      </dsp:txBody>
      <dsp:txXfrm>
        <a:off x="5603149" y="1455466"/>
        <a:ext cx="2757220" cy="1211806"/>
      </dsp:txXfrm>
    </dsp:sp>
    <dsp:sp modelId="{C44BFA8C-B213-4421-B847-17E076FFC5C7}">
      <dsp:nvSpPr>
        <dsp:cNvPr id="0" name=""/>
        <dsp:cNvSpPr/>
      </dsp:nvSpPr>
      <dsp:spPr>
        <a:xfrm>
          <a:off x="3678571" y="3122025"/>
          <a:ext cx="2016224" cy="2016224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C9FAF4-4C1A-4909-9957-847B1E348C92}">
      <dsp:nvSpPr>
        <dsp:cNvPr id="0" name=""/>
        <dsp:cNvSpPr/>
      </dsp:nvSpPr>
      <dsp:spPr>
        <a:xfrm>
          <a:off x="5667715" y="4025523"/>
          <a:ext cx="2757220" cy="9175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La definición de metas e indicadores </a:t>
          </a:r>
          <a:r>
            <a:rPr lang="es-ES" sz="1400" b="1" kern="1200" dirty="0" smtClean="0">
              <a:solidFill>
                <a:srgbClr val="0000FF"/>
              </a:solidFill>
              <a:latin typeface="Calibri" pitchFamily="34" charset="0"/>
            </a:rPr>
            <a:t>medirán el aporte </a:t>
          </a: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o la contribución de la acción estratégica al desarrollo nacional.</a:t>
          </a:r>
          <a:endParaRPr lang="es-CR" sz="1400" b="1" kern="1200" dirty="0">
            <a:solidFill>
              <a:srgbClr val="002060"/>
            </a:solidFill>
            <a:latin typeface="Calibri" pitchFamily="34" charset="0"/>
          </a:endParaRPr>
        </a:p>
      </dsp:txBody>
      <dsp:txXfrm>
        <a:off x="5667715" y="4025523"/>
        <a:ext cx="2757220" cy="917573"/>
      </dsp:txXfrm>
    </dsp:sp>
    <dsp:sp modelId="{A96F97C5-EC8A-4EBD-ACE5-26373F4A645F}">
      <dsp:nvSpPr>
        <dsp:cNvPr id="0" name=""/>
        <dsp:cNvSpPr/>
      </dsp:nvSpPr>
      <dsp:spPr>
        <a:xfrm>
          <a:off x="2730140" y="3122025"/>
          <a:ext cx="2016224" cy="2016224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235CC8-E00D-4112-AE68-8E32ACE77FD4}">
      <dsp:nvSpPr>
        <dsp:cNvPr id="0" name=""/>
        <dsp:cNvSpPr/>
      </dsp:nvSpPr>
      <dsp:spPr>
        <a:xfrm>
          <a:off x="0" y="4025523"/>
          <a:ext cx="2757220" cy="9175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FF"/>
              </a:solidFill>
              <a:latin typeface="Calibri" pitchFamily="34" charset="0"/>
            </a:rPr>
            <a:t>Las metas serán del período 2011-2014 </a:t>
          </a: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y su </a:t>
          </a:r>
          <a:r>
            <a:rPr lang="es-ES" sz="1400" b="1" kern="1200" dirty="0" err="1" smtClean="0">
              <a:solidFill>
                <a:srgbClr val="002060"/>
              </a:solidFill>
              <a:latin typeface="Calibri" pitchFamily="34" charset="0"/>
            </a:rPr>
            <a:t>anualización</a:t>
          </a: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 se realizará en los instrumentos de programación y evaluación</a:t>
          </a:r>
          <a:r>
            <a:rPr lang="es-ES" sz="1200" b="1" kern="1200" dirty="0" smtClean="0">
              <a:solidFill>
                <a:srgbClr val="002060"/>
              </a:solidFill>
              <a:latin typeface="Calibri" pitchFamily="34" charset="0"/>
            </a:rPr>
            <a:t>.</a:t>
          </a:r>
          <a:endParaRPr lang="es-CR" sz="1200" b="1" kern="1200" dirty="0">
            <a:solidFill>
              <a:srgbClr val="002060"/>
            </a:solidFill>
            <a:latin typeface="Calibri" pitchFamily="34" charset="0"/>
          </a:endParaRPr>
        </a:p>
      </dsp:txBody>
      <dsp:txXfrm>
        <a:off x="0" y="4025523"/>
        <a:ext cx="2757220" cy="917573"/>
      </dsp:txXfrm>
    </dsp:sp>
    <dsp:sp modelId="{7D0D82A5-38D8-4083-951B-62E7C44DE8E9}">
      <dsp:nvSpPr>
        <dsp:cNvPr id="0" name=""/>
        <dsp:cNvSpPr/>
      </dsp:nvSpPr>
      <dsp:spPr>
        <a:xfrm>
          <a:off x="2437384" y="2219909"/>
          <a:ext cx="2016224" cy="2016224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08F1AC-35F5-476D-BA5B-A8B6DCAF5108}">
      <dsp:nvSpPr>
        <dsp:cNvPr id="0" name=""/>
        <dsp:cNvSpPr/>
      </dsp:nvSpPr>
      <dsp:spPr>
        <a:xfrm>
          <a:off x="192223" y="1539887"/>
          <a:ext cx="2757220" cy="8671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Una vez oficializado el PND cada </a:t>
          </a:r>
          <a:r>
            <a:rPr lang="es-ES" sz="1400" b="1" kern="1200" dirty="0" smtClean="0">
              <a:solidFill>
                <a:srgbClr val="0000FF"/>
              </a:solidFill>
              <a:latin typeface="Calibri" pitchFamily="34" charset="0"/>
            </a:rPr>
            <a:t>sector elaborará un Plan Sectorial </a:t>
          </a: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con desagregación regional que </a:t>
          </a:r>
          <a:r>
            <a:rPr lang="es-ES" sz="1400" b="1" kern="1200" dirty="0" err="1" smtClean="0">
              <a:solidFill>
                <a:srgbClr val="002060"/>
              </a:solidFill>
              <a:latin typeface="Calibri" pitchFamily="34" charset="0"/>
            </a:rPr>
            <a:t>operativice</a:t>
          </a:r>
          <a:r>
            <a:rPr lang="es-ES" sz="1400" b="1" kern="1200" dirty="0" smtClean="0">
              <a:solidFill>
                <a:srgbClr val="002060"/>
              </a:solidFill>
              <a:latin typeface="Calibri" pitchFamily="34" charset="0"/>
            </a:rPr>
            <a:t> sus acciones estratégicas.</a:t>
          </a:r>
          <a:endParaRPr lang="es-CR" sz="1400" b="1" kern="1200" dirty="0">
            <a:solidFill>
              <a:srgbClr val="0000FF"/>
            </a:solidFill>
            <a:latin typeface="Calibri" pitchFamily="34" charset="0"/>
          </a:endParaRPr>
        </a:p>
      </dsp:txBody>
      <dsp:txXfrm>
        <a:off x="192223" y="1539887"/>
        <a:ext cx="2757220" cy="867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453E-321B-453C-8F7E-BF2769899C37}">
      <dsp:nvSpPr>
        <dsp:cNvPr id="0" name=""/>
        <dsp:cNvSpPr/>
      </dsp:nvSpPr>
      <dsp:spPr>
        <a:xfrm>
          <a:off x="0" y="0"/>
          <a:ext cx="8280400" cy="2197471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Calibri" pitchFamily="34" charset="0"/>
            </a:rPr>
            <a:t>El Ministerio de Hacienda y la Contraloría General de la República  asegurarán que en los presupuestos públicos se asignen los recursos para el PND. </a:t>
          </a:r>
          <a:endParaRPr lang="es-CR" sz="3100" kern="1200" dirty="0">
            <a:latin typeface="Calibri" pitchFamily="34" charset="0"/>
          </a:endParaRPr>
        </a:p>
      </dsp:txBody>
      <dsp:txXfrm>
        <a:off x="107272" y="107272"/>
        <a:ext cx="8065856" cy="1982927"/>
      </dsp:txXfrm>
    </dsp:sp>
    <dsp:sp modelId="{888746B9-16E4-4059-A9C6-0D1A738A49D2}">
      <dsp:nvSpPr>
        <dsp:cNvPr id="0" name=""/>
        <dsp:cNvSpPr/>
      </dsp:nvSpPr>
      <dsp:spPr>
        <a:xfrm>
          <a:off x="0" y="2337317"/>
          <a:ext cx="8280400" cy="2497950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Calibri" pitchFamily="34" charset="0"/>
            </a:rPr>
            <a:t>El Ministro de cada Sector y el Ministro de Hacienda, en conjunto, valoran la proyección global de recursos para financiar el PND. </a:t>
          </a:r>
          <a:endParaRPr lang="es-CR" sz="3100" kern="1200" dirty="0">
            <a:latin typeface="Calibri" pitchFamily="34" charset="0"/>
          </a:endParaRPr>
        </a:p>
      </dsp:txBody>
      <dsp:txXfrm>
        <a:off x="121940" y="2459257"/>
        <a:ext cx="8036520" cy="22540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1645-20C6-4BA1-A17C-13C2786D4745}">
      <dsp:nvSpPr>
        <dsp:cNvPr id="0" name=""/>
        <dsp:cNvSpPr/>
      </dsp:nvSpPr>
      <dsp:spPr>
        <a:xfrm>
          <a:off x="0" y="764280"/>
          <a:ext cx="8229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90442-1335-44F6-A77F-3038634B896A}">
      <dsp:nvSpPr>
        <dsp:cNvPr id="0" name=""/>
        <dsp:cNvSpPr/>
      </dsp:nvSpPr>
      <dsp:spPr>
        <a:xfrm>
          <a:off x="402740" y="7"/>
          <a:ext cx="7826859" cy="1476000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El PND 2011-2014 está sujeto a reformas -Decreto de modificaciones 31324-PLAN-.</a:t>
          </a:r>
          <a:endParaRPr lang="es-CR" sz="2000" kern="1200" dirty="0">
            <a:solidFill>
              <a:schemeClr val="tx1"/>
            </a:solidFill>
          </a:endParaRPr>
        </a:p>
      </dsp:txBody>
      <dsp:txXfrm>
        <a:off x="474792" y="72059"/>
        <a:ext cx="7682755" cy="1331896"/>
      </dsp:txXfrm>
    </dsp:sp>
    <dsp:sp modelId="{F5FD8EBA-C02B-437B-B67C-C05447710005}">
      <dsp:nvSpPr>
        <dsp:cNvPr id="0" name=""/>
        <dsp:cNvSpPr/>
      </dsp:nvSpPr>
      <dsp:spPr>
        <a:xfrm>
          <a:off x="0" y="3032280"/>
          <a:ext cx="8229600" cy="208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041400" rIns="638708" bIns="14224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No se podrá introducir modificación alguna en el último año de un período gubernamental.   -   7 meses nuevo gobierno.</a:t>
          </a:r>
          <a:endParaRPr lang="es-CR" sz="2000" kern="1200" dirty="0">
            <a:solidFill>
              <a:schemeClr val="tx1"/>
            </a:solidFill>
          </a:endParaRPr>
        </a:p>
      </dsp:txBody>
      <dsp:txXfrm>
        <a:off x="0" y="3032280"/>
        <a:ext cx="8229600" cy="2086875"/>
      </dsp:txXfrm>
    </dsp:sp>
    <dsp:sp modelId="{9BDF9D0B-2029-49EC-B984-45F29C98D537}">
      <dsp:nvSpPr>
        <dsp:cNvPr id="0" name=""/>
        <dsp:cNvSpPr/>
      </dsp:nvSpPr>
      <dsp:spPr>
        <a:xfrm>
          <a:off x="391790" y="2294280"/>
          <a:ext cx="7835792" cy="1476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>
                  <a:lumMod val="95000"/>
                </a:schemeClr>
              </a:solidFill>
            </a:rPr>
            <a:t>¿Cuándo? adiciones durante todo el año y cambios en el primer cuatrimestre de cada año.   Seguimiento junio – Evaluación diciembre.</a:t>
          </a:r>
          <a:endParaRPr lang="es-CR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63842" y="2366332"/>
        <a:ext cx="7691688" cy="1331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4FF3D-7FAB-4A08-B777-3F9D27F580A9}" type="datetimeFigureOut">
              <a:rPr lang="es-ES"/>
              <a:pPr>
                <a:defRPr/>
              </a:pPr>
              <a:t>09/04/2013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3FDF54-36A0-4F64-BA51-97C9E6D9017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90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A93A4-E00E-4116-8A2C-66F2890B2D4C}" type="datetimeFigureOut">
              <a:rPr lang="es-ES"/>
              <a:pPr>
                <a:defRPr/>
              </a:pPr>
              <a:t>09/04/2013</a:t>
            </a:fld>
            <a:endParaRPr lang="es-E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64051"/>
            <a:ext cx="560832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FB592B-5428-4F0B-8A1E-87E4882F64D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22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C5613-295F-4172-9C04-0175FE86025E}" type="slidenum">
              <a:rPr lang="es-ES" smtClean="0"/>
              <a:pPr/>
              <a:t>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FEEB-58C1-4743-B8FD-710291762A6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CBF20-C091-4CB3-B2F9-78F5A983964A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84462-412E-4616-9D8A-5413FB29CA4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84462-412E-4616-9D8A-5413FB29CA4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84462-412E-4616-9D8A-5413FB29CA4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997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CBF20-C091-4CB3-B2F9-78F5A983964A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84462-412E-4616-9D8A-5413FB29CA43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84462-412E-4616-9D8A-5413FB29CA43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99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B592B-5428-4F0B-8A1E-87E4882F64DE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7030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84462-412E-4616-9D8A-5413FB29CA43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997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C5613-295F-4172-9C04-0175FE86025E}" type="slidenum">
              <a:rPr lang="es-ES" smtClean="0"/>
              <a:pPr/>
              <a:t>27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46B77-269E-4175-8F98-E8C2B5BE3309}" type="slidenum">
              <a:rPr lang="es-ES" smtClean="0"/>
              <a:pPr/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46B77-269E-4175-8F98-E8C2B5BE3309}" type="slidenum">
              <a:rPr lang="es-ES" smtClean="0"/>
              <a:pPr/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CBF20-C091-4CB3-B2F9-78F5A983964A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08A76-73EA-45EA-BC88-5F22316C3AAF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52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08A76-73EA-45EA-BC88-5F22316C3AAF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52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970159" y="8926072"/>
            <a:ext cx="3038604" cy="4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0" tIns="46145" rIns="92290" bIns="46145" anchor="b"/>
          <a:lstStyle/>
          <a:p>
            <a:pPr algn="r"/>
            <a:fld id="{85783095-F1B4-4B6B-9A66-F9238A88F03A}" type="slidenum">
              <a:rPr lang="es-ES" sz="1200"/>
              <a:pPr algn="r"/>
              <a:t>11</a:t>
            </a:fld>
            <a:endParaRPr lang="es-E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/>
              <a:pPr>
                <a:defRPr/>
              </a:pPr>
              <a:t>09/04/2013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/>
              <a:pPr>
                <a:defRPr/>
              </a:pPr>
              <a:t>09/04/2013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/>
              <a:pPr>
                <a:defRPr/>
              </a:pPr>
              <a:t>09/04/2013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34209-C8AB-48C4-8FBB-9C4EFFC4AE3B}" type="datetimeFigureOut">
              <a:rPr lang="en-US" smtClean="0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37D5-9E1B-4D53-A11B-AE52779CE1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682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 userDrawn="1"/>
        </p:nvPicPr>
        <p:blipFill>
          <a:blip r:embed="rId6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/>
              <a:pPr>
                <a:defRPr/>
              </a:pPr>
              <a:t>09/04/2013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1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_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693110" cy="261867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55776" y="3740839"/>
            <a:ext cx="4680520" cy="1200329"/>
          </a:xfrm>
          <a:prstGeom prst="rect">
            <a:avLst/>
          </a:prstGeom>
          <a:noFill/>
          <a:ln w="38100" cmpd="tri">
            <a:solidFill>
              <a:srgbClr val="002060"/>
            </a:solidFill>
          </a:ln>
          <a:effectLst>
            <a:reflection blurRad="38100" stA="74000" endPos="92000" dist="127000" dir="5400000" sy="-100000" algn="bl" rotWithShape="0"/>
          </a:effectLst>
          <a:scene3d>
            <a:camera prst="isometricRightUp">
              <a:rot lat="2100000" lon="20400000" rev="0"/>
            </a:camera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s-MX" sz="7200" b="1" dirty="0" smtClean="0">
                <a:solidFill>
                  <a:srgbClr val="002060"/>
                </a:solidFill>
                <a:latin typeface="+mj-lt"/>
              </a:rPr>
              <a:t>COSTA RICA</a:t>
            </a:r>
            <a:endParaRPr lang="es-CR" sz="7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7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196752"/>
            <a:ext cx="6336704" cy="489654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s-MX" sz="2800" b="1" dirty="0" smtClean="0">
                <a:latin typeface="+mj-lt"/>
                <a:cs typeface="Arial" charset="0"/>
              </a:rPr>
              <a:t>PARÁMETROS PARA ELABORAR PND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MX" sz="2800" b="1" dirty="0" smtClean="0">
                <a:latin typeface="+mj-lt"/>
                <a:cs typeface="Arial" charset="0"/>
              </a:rPr>
              <a:t>¿QUÉ DICE LA METODOLOGÍA?</a:t>
            </a:r>
          </a:p>
          <a:p>
            <a:pPr marL="0" indent="0" algn="ctr">
              <a:spcBef>
                <a:spcPct val="0"/>
              </a:spcBef>
              <a:buNone/>
            </a:pPr>
            <a:endParaRPr lang="es-MX" sz="3200" b="1" dirty="0" smtClean="0">
              <a:latin typeface="+mj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s-MX" sz="800" dirty="0" smtClean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s-MX" sz="2800" dirty="0" smtClean="0">
                <a:latin typeface="+mn-lt"/>
                <a:cs typeface="Arial" charset="0"/>
              </a:rPr>
              <a:t>Sectores</a:t>
            </a:r>
            <a:endParaRPr lang="es-MX" sz="2800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s-MX" sz="2800" dirty="0">
                <a:latin typeface="+mn-lt"/>
                <a:cs typeface="Arial" charset="0"/>
              </a:rPr>
              <a:t>Características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s-MX" sz="2800" dirty="0">
                <a:latin typeface="+mn-lt"/>
                <a:cs typeface="Arial" charset="0"/>
              </a:rPr>
              <a:t>Contenido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s-MX" sz="2800" dirty="0">
                <a:latin typeface="+mn-lt"/>
                <a:cs typeface="Arial" charset="0"/>
              </a:rPr>
              <a:t>Lineamientos Generales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s-MX" sz="2800" dirty="0">
                <a:latin typeface="+mn-lt"/>
                <a:cs typeface="Arial" charset="0"/>
              </a:rPr>
              <a:t>Vinculación Plan/Presupuesto</a:t>
            </a: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s-CR" sz="2800" dirty="0">
              <a:latin typeface="+mj-lt"/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8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51520" y="116632"/>
            <a:ext cx="529208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SECTORES </a:t>
            </a:r>
            <a:r>
              <a:rPr lang="es-E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	</a:t>
            </a:r>
            <a:endParaRPr lang="es-E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27584" y="6381328"/>
            <a:ext cx="7560840" cy="323614"/>
            <a:chOff x="0" y="4032452"/>
            <a:chExt cx="2981788" cy="2379806"/>
          </a:xfrm>
        </p:grpSpPr>
        <p:sp>
          <p:nvSpPr>
            <p:cNvPr id="9" name="8 Rectángulo"/>
            <p:cNvSpPr/>
            <p:nvPr/>
          </p:nvSpPr>
          <p:spPr>
            <a:xfrm>
              <a:off x="0" y="4032452"/>
              <a:ext cx="2981788" cy="158860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0" y="4823652"/>
              <a:ext cx="2981788" cy="15886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600" b="1" kern="1200" dirty="0" smtClean="0">
                  <a:latin typeface="Calibri" pitchFamily="34" charset="0"/>
                </a:rPr>
                <a:t>Temas Transversales: Modernización del Estado y Política Exterior</a:t>
              </a:r>
              <a:endParaRPr lang="es-CR" sz="1600" b="1" kern="1200" dirty="0">
                <a:latin typeface="Calibri" pitchFamily="34" charset="0"/>
              </a:endParaRPr>
            </a:p>
          </p:txBody>
        </p:sp>
      </p:grpSp>
      <p:pic>
        <p:nvPicPr>
          <p:cNvPr id="11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315416"/>
            <a:ext cx="2446120" cy="604460"/>
          </a:xfrm>
          <a:prstGeom prst="rect">
            <a:avLst/>
          </a:prstGeom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28239779"/>
              </p:ext>
            </p:extLst>
          </p:nvPr>
        </p:nvGraphicFramePr>
        <p:xfrm>
          <a:off x="234380" y="838994"/>
          <a:ext cx="4356484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853027599"/>
              </p:ext>
            </p:extLst>
          </p:nvPr>
        </p:nvGraphicFramePr>
        <p:xfrm>
          <a:off x="4427984" y="875853"/>
          <a:ext cx="424428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721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rancisco.delgado\Desktop\PND-Final-HD-Full-246.jpg"/>
          <p:cNvPicPr>
            <a:picLocks noChangeAspect="1" noChangeArrowheads="1"/>
          </p:cNvPicPr>
          <p:nvPr/>
        </p:nvPicPr>
        <p:blipFill>
          <a:blip r:embed="rId3" cstate="print"/>
          <a:srcRect l="7065" t="82177" r="89028" b="6306"/>
          <a:stretch>
            <a:fillRect/>
          </a:stretch>
        </p:blipFill>
        <p:spPr bwMode="auto">
          <a:xfrm>
            <a:off x="198030" y="116632"/>
            <a:ext cx="129627" cy="504056"/>
          </a:xfrm>
          <a:prstGeom prst="rect">
            <a:avLst/>
          </a:prstGeom>
          <a:noFill/>
        </p:spPr>
      </p:pic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692696"/>
            <a:ext cx="21957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spcAft>
                <a:spcPts val="300"/>
              </a:spcAft>
            </a:pPr>
            <a:r>
              <a:rPr lang="es-ES" sz="700" dirty="0">
                <a:latin typeface="+mj-lt"/>
              </a:rPr>
              <a:t>                 </a:t>
            </a:r>
            <a:r>
              <a:rPr lang="es-ES" sz="800" b="1" u="sng" dirty="0">
                <a:latin typeface="+mj-lt"/>
              </a:rPr>
              <a:t>Ministros Rectores</a:t>
            </a:r>
          </a:p>
          <a:p>
            <a:pPr marL="180975" indent="-180975">
              <a:buFontTx/>
              <a:buAutoNum type="arabicPeriod"/>
            </a:pPr>
            <a:r>
              <a:rPr lang="es-ES" sz="650" dirty="0" smtClean="0">
                <a:latin typeface="+mj-lt"/>
              </a:rPr>
              <a:t>Ministro </a:t>
            </a:r>
            <a:r>
              <a:rPr lang="es-ES" sz="650" dirty="0">
                <a:latin typeface="+mj-lt"/>
              </a:rPr>
              <a:t>de Bienestar Social y Familia</a:t>
            </a:r>
          </a:p>
          <a:p>
            <a:pPr marL="180975" indent="-180975">
              <a:buFontTx/>
              <a:buAutoNum type="arabicPeriod"/>
            </a:pPr>
            <a:r>
              <a:rPr lang="es-ES" sz="650" dirty="0">
                <a:latin typeface="+mj-lt"/>
              </a:rPr>
              <a:t>Ministro Trabajo y Seguridad Social   </a:t>
            </a:r>
          </a:p>
          <a:p>
            <a:pPr marL="180975" indent="-180975">
              <a:buFontTx/>
              <a:buAutoNum type="arabicPeriod"/>
            </a:pPr>
            <a:r>
              <a:rPr lang="es-ES" sz="650" dirty="0">
                <a:latin typeface="+mj-lt"/>
              </a:rPr>
              <a:t>Ministro de Economía, Industria y Comercio </a:t>
            </a:r>
          </a:p>
          <a:p>
            <a:pPr marL="180975" indent="-180975">
              <a:buFontTx/>
              <a:buAutoNum type="arabicPeriod"/>
            </a:pPr>
            <a:r>
              <a:rPr lang="es-ES" sz="650" dirty="0">
                <a:latin typeface="+mj-lt"/>
              </a:rPr>
              <a:t>Ministro de Educación Pública  </a:t>
            </a:r>
          </a:p>
          <a:p>
            <a:pPr marL="180975" indent="-180975">
              <a:buFontTx/>
              <a:buAutoNum type="arabicPeriod"/>
            </a:pPr>
            <a:r>
              <a:rPr lang="es-ES" sz="650" dirty="0">
                <a:latin typeface="+mj-lt"/>
              </a:rPr>
              <a:t>Ministro de Salud </a:t>
            </a:r>
          </a:p>
          <a:p>
            <a:pPr marL="180975" indent="-180975">
              <a:buFontTx/>
              <a:buAutoNum type="arabicPeriod"/>
            </a:pPr>
            <a:r>
              <a:rPr lang="es-ES" sz="650" dirty="0">
                <a:latin typeface="+mj-lt"/>
              </a:rPr>
              <a:t>Ministro de  Ambiente, Energía y Telecomunicaciones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Hacienda 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Cultura y Juventud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Obras Públicas y Transportes   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Seguridad Pública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Ciencia y Tecnología 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Comercio Exterior 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Turismo</a:t>
            </a:r>
          </a:p>
          <a:p>
            <a:pPr marL="180975" indent="-180975">
              <a:buFontTx/>
              <a:buAutoNum type="arabicPeriod" startAt="7"/>
            </a:pPr>
            <a:r>
              <a:rPr lang="es-ES" sz="650" dirty="0">
                <a:latin typeface="+mj-lt"/>
              </a:rPr>
              <a:t>Ministro de Vivienda y Asentamientos Humanos</a:t>
            </a:r>
          </a:p>
          <a:p>
            <a:pPr marL="180975" indent="-180975">
              <a:buFontTx/>
              <a:buAutoNum type="arabicPeriod" startAt="7"/>
            </a:pPr>
            <a:endParaRPr lang="es-ES" sz="700" dirty="0">
              <a:latin typeface="+mj-lt"/>
            </a:endParaRP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0" y="4077072"/>
            <a:ext cx="233975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28600" indent="-228600">
              <a:spcAft>
                <a:spcPts val="300"/>
              </a:spcAft>
              <a:buAutoNum type="arabicPeriod" startAt="3"/>
            </a:pPr>
            <a:r>
              <a:rPr lang="es-ES" sz="800" b="1" u="sng" dirty="0" smtClean="0">
                <a:latin typeface="+mj-lt"/>
              </a:rPr>
              <a:t>Sector Productivo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Economía, Industria y </a:t>
            </a:r>
            <a:r>
              <a:rPr lang="es-ES" sz="700" dirty="0" smtClean="0">
                <a:latin typeface="+mj-lt"/>
              </a:rPr>
              <a:t>Comercio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Ministerio de Agricultura y </a:t>
            </a:r>
            <a:r>
              <a:rPr lang="es-ES" sz="700" dirty="0" smtClean="0">
                <a:latin typeface="+mj-lt"/>
              </a:rPr>
              <a:t>Ganadería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Consejo Nacional de Producción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Corporación Arrocera Nacional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Corporación Bananera Nacional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Corporación de Fomento </a:t>
            </a:r>
            <a:r>
              <a:rPr lang="es-ES" sz="700" dirty="0" smtClean="0">
                <a:latin typeface="+mj-lt"/>
              </a:rPr>
              <a:t>Ganadero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Programa Integral de Mercadeo Agropecuario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Instituto Costarricense de Pesca y </a:t>
            </a:r>
            <a:r>
              <a:rPr lang="es-ES" sz="700" dirty="0" smtClean="0">
                <a:latin typeface="+mj-lt"/>
              </a:rPr>
              <a:t>Acuacultura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Instituto del Café de Costa Rica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Instituto de Desarrollo Agrario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Liga Agrícola Industrial de la Caña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Servicio Nacional de Aguas Subterráneas </a:t>
            </a:r>
            <a:r>
              <a:rPr lang="es-ES" sz="700" dirty="0" smtClean="0">
                <a:latin typeface="+mj-lt"/>
              </a:rPr>
              <a:t>Riego </a:t>
            </a:r>
            <a:r>
              <a:rPr lang="es-ES" sz="700" dirty="0">
                <a:latin typeface="+mj-lt"/>
              </a:rPr>
              <a:t>y Avenamiento </a:t>
            </a:r>
          </a:p>
          <a:p>
            <a:pPr marL="177800" indent="-177800">
              <a:buFontTx/>
              <a:buAutoNum type="alphaUcPeriod" startAt="13"/>
            </a:pPr>
            <a:r>
              <a:rPr lang="es-ES" sz="700" dirty="0">
                <a:latin typeface="+mj-lt"/>
              </a:rPr>
              <a:t>Junta de Desarrollo de la Zona </a:t>
            </a:r>
            <a:r>
              <a:rPr lang="es-ES" sz="700" dirty="0" smtClean="0">
                <a:latin typeface="+mj-lt"/>
              </a:rPr>
              <a:t>Sur 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13"/>
            </a:pPr>
            <a:r>
              <a:rPr lang="es-ES" sz="700" dirty="0">
                <a:latin typeface="+mj-lt"/>
              </a:rPr>
              <a:t>Corporación Hortícola Nacional </a:t>
            </a:r>
          </a:p>
          <a:p>
            <a:pPr marL="177800" indent="-177800">
              <a:buFontTx/>
              <a:buAutoNum type="alphaUcPeriod" startAt="13"/>
            </a:pPr>
            <a:endParaRPr lang="es-ES" sz="700" dirty="0">
              <a:latin typeface="+mj-lt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0" y="5661248"/>
            <a:ext cx="20510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/>
            <a:r>
              <a:rPr lang="es-ES" sz="800" b="1" u="sng" dirty="0" smtClean="0">
                <a:latin typeface="+mj-lt"/>
              </a:rPr>
              <a:t>7.  Sector </a:t>
            </a:r>
            <a:r>
              <a:rPr lang="es-ES" sz="800" b="1" u="sng" dirty="0">
                <a:latin typeface="+mj-lt"/>
              </a:rPr>
              <a:t>Financiero, Monetario y Supervisión Financiera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Hacienda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Bancos estatales comerciales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Banco Popular y de Desarrollo Comercial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Instituto Nacional de </a:t>
            </a:r>
            <a:r>
              <a:rPr lang="es-ES" sz="700" dirty="0" smtClean="0">
                <a:latin typeface="+mj-lt"/>
              </a:rPr>
              <a:t>Seguros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Banco Central de Costa Rica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Consejo Nacional de Supervisión del Sistema Financiero </a:t>
            </a:r>
          </a:p>
          <a:p>
            <a:pPr marL="177800" indent="-177800">
              <a:buFontTx/>
              <a:buAutoNum type="alphaUcPeriod" startAt="7"/>
            </a:pPr>
            <a:r>
              <a:rPr lang="es-ES" sz="700" dirty="0">
                <a:latin typeface="+mj-lt"/>
              </a:rPr>
              <a:t>Superintendencia de </a:t>
            </a:r>
            <a:r>
              <a:rPr lang="es-ES" sz="700" dirty="0" smtClean="0">
                <a:latin typeface="+mj-lt"/>
              </a:rPr>
              <a:t>Pensiones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7"/>
            </a:pPr>
            <a:r>
              <a:rPr lang="es-ES" sz="700" dirty="0">
                <a:latin typeface="+mj-lt"/>
              </a:rPr>
              <a:t>Superintendencia General de Entidades Financieras </a:t>
            </a:r>
          </a:p>
          <a:p>
            <a:pPr marL="177800" indent="-177800">
              <a:buFontTx/>
              <a:buAutoNum type="alphaUcPeriod" startAt="9"/>
            </a:pPr>
            <a:r>
              <a:rPr lang="es-ES" sz="700" dirty="0">
                <a:latin typeface="+mj-lt"/>
              </a:rPr>
              <a:t>Superintendencia General de </a:t>
            </a:r>
            <a:r>
              <a:rPr lang="es-ES" sz="700" dirty="0" smtClean="0">
                <a:latin typeface="+mj-lt"/>
              </a:rPr>
              <a:t>Valores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9"/>
            </a:pPr>
            <a:r>
              <a:rPr lang="es-ES" sz="700" dirty="0">
                <a:latin typeface="+mj-lt"/>
              </a:rPr>
              <a:t>Superintendencia de </a:t>
            </a:r>
            <a:r>
              <a:rPr lang="es-ES" sz="700" dirty="0" smtClean="0">
                <a:latin typeface="+mj-lt"/>
              </a:rPr>
              <a:t>Seguros</a:t>
            </a:r>
            <a:endParaRPr lang="es-ES" sz="700" dirty="0">
              <a:latin typeface="+mj-lt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0" y="2204864"/>
            <a:ext cx="15843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10.   Sector </a:t>
            </a:r>
            <a:r>
              <a:rPr lang="es-ES" sz="800" b="1" u="sng" dirty="0">
                <a:latin typeface="+mj-lt"/>
              </a:rPr>
              <a:t>de Seguridad Ciudadana y Justicia</a:t>
            </a:r>
          </a:p>
          <a:p>
            <a:pPr marL="177800" indent="-177800">
              <a:buFontTx/>
              <a:buAutoNum type="alphaUcPeriod"/>
            </a:pPr>
            <a:r>
              <a:rPr lang="es-ES" sz="650" dirty="0" smtClean="0">
                <a:latin typeface="+mj-lt"/>
              </a:rPr>
              <a:t>Ministerio </a:t>
            </a:r>
            <a:r>
              <a:rPr lang="es-ES" sz="650" dirty="0">
                <a:latin typeface="+mj-lt"/>
              </a:rPr>
              <a:t>de Seguridad Pública</a:t>
            </a:r>
          </a:p>
          <a:p>
            <a:pPr marL="177800" indent="-177800">
              <a:buFontTx/>
              <a:buAutoNum type="alphaUcPeriod"/>
            </a:pPr>
            <a:r>
              <a:rPr lang="es-ES" sz="650" dirty="0">
                <a:latin typeface="+mj-lt"/>
              </a:rPr>
              <a:t>Ministerio de Justicia y Paz</a:t>
            </a:r>
          </a:p>
          <a:p>
            <a:pPr marL="177800" indent="-177800">
              <a:buFontTx/>
              <a:buAutoNum type="alphaUcPeriod"/>
            </a:pPr>
            <a:r>
              <a:rPr lang="es-ES" sz="650" dirty="0">
                <a:latin typeface="+mj-lt"/>
              </a:rPr>
              <a:t>Ministerio de Gobernación y Policía</a:t>
            </a:r>
          </a:p>
          <a:p>
            <a:pPr marL="177800" indent="-177800">
              <a:buFontTx/>
              <a:buAutoNum type="alphaUcPeriod"/>
            </a:pPr>
            <a:r>
              <a:rPr lang="es-ES" sz="650" dirty="0">
                <a:latin typeface="+mj-lt"/>
              </a:rPr>
              <a:t>Instituto Costarricense sobre Drogas </a:t>
            </a:r>
          </a:p>
        </p:txBody>
      </p:sp>
      <p:sp>
        <p:nvSpPr>
          <p:cNvPr id="10" name="Rectangle 76"/>
          <p:cNvSpPr>
            <a:spLocks noChangeArrowheads="1"/>
          </p:cNvSpPr>
          <p:nvPr/>
        </p:nvSpPr>
        <p:spPr bwMode="auto">
          <a:xfrm>
            <a:off x="0" y="2780928"/>
            <a:ext cx="1907703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marL="177800" indent="-1651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11.   Sector </a:t>
            </a:r>
            <a:r>
              <a:rPr lang="es-ES" sz="800" b="1" u="sng" dirty="0">
                <a:latin typeface="+mj-lt"/>
              </a:rPr>
              <a:t>Ciencia, Tecnología e Innovación</a:t>
            </a:r>
          </a:p>
          <a:p>
            <a:pPr marL="177800" indent="-1651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Ciencia y </a:t>
            </a:r>
            <a:r>
              <a:rPr lang="es-ES" sz="700" dirty="0" smtClean="0">
                <a:latin typeface="+mj-lt"/>
              </a:rPr>
              <a:t>Tecnología</a:t>
            </a:r>
            <a:endParaRPr lang="es-ES" sz="700" dirty="0">
              <a:latin typeface="+mj-lt"/>
            </a:endParaRPr>
          </a:p>
          <a:p>
            <a:pPr marL="177800" indent="-165100">
              <a:buFontTx/>
              <a:buAutoNum type="alphaUcPeriod"/>
            </a:pPr>
            <a:r>
              <a:rPr lang="es-ES" sz="700" dirty="0">
                <a:latin typeface="+mj-lt"/>
              </a:rPr>
              <a:t>Consejo Nacional de Investigaciones </a:t>
            </a:r>
            <a:endParaRPr lang="es-ES" sz="700" dirty="0" smtClean="0">
              <a:latin typeface="+mj-lt"/>
            </a:endParaRPr>
          </a:p>
          <a:p>
            <a:pPr marL="177800" indent="-165100"/>
            <a:r>
              <a:rPr lang="es-ES" sz="700" dirty="0">
                <a:latin typeface="+mj-lt"/>
              </a:rPr>
              <a:t>	</a:t>
            </a:r>
            <a:r>
              <a:rPr lang="es-ES" sz="700" dirty="0" smtClean="0">
                <a:latin typeface="+mj-lt"/>
              </a:rPr>
              <a:t>Científicas </a:t>
            </a:r>
            <a:r>
              <a:rPr lang="es-ES" sz="700" dirty="0">
                <a:latin typeface="+mj-lt"/>
              </a:rPr>
              <a:t>y </a:t>
            </a:r>
            <a:r>
              <a:rPr lang="es-ES" sz="700" dirty="0" smtClean="0">
                <a:latin typeface="+mj-lt"/>
              </a:rPr>
              <a:t>Tecnológicas</a:t>
            </a:r>
            <a:endParaRPr lang="es-ES" sz="700" dirty="0">
              <a:latin typeface="+mj-lt"/>
            </a:endParaRPr>
          </a:p>
          <a:p>
            <a:pPr marL="177800" indent="-165100">
              <a:buFontTx/>
              <a:buAutoNum type="alphaUcPeriod" startAt="3"/>
            </a:pPr>
            <a:r>
              <a:rPr lang="es-ES" sz="700" dirty="0">
                <a:latin typeface="+mj-lt"/>
              </a:rPr>
              <a:t>Academia Nacional de Ciencias</a:t>
            </a:r>
          </a:p>
          <a:p>
            <a:pPr marL="177800" indent="-165100">
              <a:buFontTx/>
              <a:buAutoNum type="alphaUcPeriod" startAt="3"/>
            </a:pPr>
            <a:r>
              <a:rPr lang="es-ES" sz="700" dirty="0">
                <a:latin typeface="+mj-lt"/>
              </a:rPr>
              <a:t>Entidad Costarricense de </a:t>
            </a:r>
            <a:r>
              <a:rPr lang="es-ES" sz="700" dirty="0" smtClean="0">
                <a:latin typeface="+mj-lt"/>
              </a:rPr>
              <a:t>Acreditación</a:t>
            </a:r>
            <a:endParaRPr lang="es-ES" sz="700" dirty="0">
              <a:latin typeface="+mj-lt"/>
            </a:endParaRPr>
          </a:p>
          <a:p>
            <a:pPr marL="177800" indent="-165100">
              <a:buFontTx/>
              <a:buAutoNum type="alphaUcPeriod" startAt="3"/>
            </a:pPr>
            <a:r>
              <a:rPr lang="es-ES" sz="700" dirty="0">
                <a:latin typeface="+mj-lt"/>
              </a:rPr>
              <a:t>Centro Nacional de Ciencia y Tecnología </a:t>
            </a:r>
          </a:p>
          <a:p>
            <a:pPr marL="177800" indent="-165100"/>
            <a:r>
              <a:rPr lang="es-ES" sz="700" dirty="0">
                <a:latin typeface="+mj-lt"/>
              </a:rPr>
              <a:t>	</a:t>
            </a:r>
            <a:r>
              <a:rPr lang="es-ES" sz="700" dirty="0" smtClean="0">
                <a:latin typeface="+mj-lt"/>
              </a:rPr>
              <a:t>de Alimentos</a:t>
            </a:r>
            <a:endParaRPr lang="es-ES" sz="700" dirty="0">
              <a:latin typeface="+mj-lt"/>
            </a:endParaRPr>
          </a:p>
          <a:p>
            <a:pPr marL="177800" indent="-165100">
              <a:buFontTx/>
              <a:buAutoNum type="alphaUcPeriod" startAt="6"/>
            </a:pPr>
            <a:r>
              <a:rPr lang="es-ES" sz="700" dirty="0">
                <a:latin typeface="+mj-lt"/>
              </a:rPr>
              <a:t>Comisión Nacional de Energía </a:t>
            </a:r>
            <a:r>
              <a:rPr lang="es-ES" sz="700" dirty="0" smtClean="0">
                <a:latin typeface="+mj-lt"/>
              </a:rPr>
              <a:t>Atómica</a:t>
            </a:r>
            <a:endParaRPr lang="es-ES" sz="700" dirty="0">
              <a:latin typeface="+mj-lt"/>
            </a:endParaRPr>
          </a:p>
          <a:p>
            <a:pPr marL="177800" indent="-165100"/>
            <a:endParaRPr lang="es-ES" sz="700" dirty="0">
              <a:latin typeface="+mj-lt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51520" y="1"/>
            <a:ext cx="252028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3000"/>
              </a:lnSpc>
              <a:spcBef>
                <a:spcPct val="50000"/>
              </a:spcBef>
            </a:pPr>
            <a:r>
              <a:rPr lang="es-ES" sz="800" b="1" u="sng" dirty="0" smtClean="0">
                <a:latin typeface="+mj-lt"/>
              </a:rPr>
              <a:t>Consejos Presidenciales</a:t>
            </a:r>
          </a:p>
          <a:p>
            <a:pPr>
              <a:lnSpc>
                <a:spcPct val="63000"/>
              </a:lnSpc>
              <a:spcBef>
                <a:spcPct val="50000"/>
              </a:spcBef>
            </a:pPr>
            <a:r>
              <a:rPr lang="es-ES" sz="700" b="1" dirty="0" smtClean="0">
                <a:latin typeface="+mj-lt"/>
              </a:rPr>
              <a:t>Consejo Presidencial de Seguridad Ciudadana y Paz Social</a:t>
            </a:r>
          </a:p>
          <a:p>
            <a:pPr>
              <a:lnSpc>
                <a:spcPct val="63000"/>
              </a:lnSpc>
              <a:spcBef>
                <a:spcPct val="50000"/>
              </a:spcBef>
            </a:pPr>
            <a:r>
              <a:rPr lang="es-ES" sz="700" b="1" dirty="0" smtClean="0">
                <a:latin typeface="+mj-lt"/>
              </a:rPr>
              <a:t>Consejo Presidencial de Bienestar Social y Familia</a:t>
            </a:r>
          </a:p>
          <a:p>
            <a:pPr>
              <a:lnSpc>
                <a:spcPct val="63000"/>
              </a:lnSpc>
              <a:spcBef>
                <a:spcPct val="50000"/>
              </a:spcBef>
            </a:pPr>
            <a:r>
              <a:rPr lang="es-ES" sz="700" b="1" dirty="0" smtClean="0">
                <a:latin typeface="+mj-lt"/>
              </a:rPr>
              <a:t>Consejo Presidencial de Competitividad e Innovación</a:t>
            </a:r>
          </a:p>
          <a:p>
            <a:pPr>
              <a:lnSpc>
                <a:spcPct val="63000"/>
              </a:lnSpc>
              <a:spcBef>
                <a:spcPct val="50000"/>
              </a:spcBef>
            </a:pPr>
            <a:r>
              <a:rPr lang="es-ES" sz="700" b="1" dirty="0" smtClean="0">
                <a:latin typeface="+mj-lt"/>
              </a:rPr>
              <a:t>Consejo Nacional Ambiental</a:t>
            </a:r>
            <a:endParaRPr lang="es-ES" sz="700" b="1" dirty="0">
              <a:latin typeface="+mj-lt"/>
            </a:endParaRP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3923929" y="6021288"/>
            <a:ext cx="1944216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9.  Sector </a:t>
            </a:r>
            <a:r>
              <a:rPr lang="es-ES" sz="800" b="1" u="sng" dirty="0">
                <a:latin typeface="+mj-lt"/>
              </a:rPr>
              <a:t>Transportes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Obras Públicas y </a:t>
            </a:r>
            <a:r>
              <a:rPr lang="es-ES" sz="700" dirty="0" smtClean="0">
                <a:latin typeface="+mj-lt"/>
              </a:rPr>
              <a:t>Transportes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Instituto Costarricense de Ferrocarriles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Instituto </a:t>
            </a:r>
            <a:r>
              <a:rPr lang="es-ES" sz="700" dirty="0">
                <a:latin typeface="+mj-lt"/>
              </a:rPr>
              <a:t>Costarricense de Puertos del </a:t>
            </a:r>
            <a:r>
              <a:rPr lang="es-ES" sz="700" dirty="0" smtClean="0">
                <a:latin typeface="+mj-lt"/>
              </a:rPr>
              <a:t>Pacífico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Junta de Administración Portuaria y de Desarrollo </a:t>
            </a:r>
          </a:p>
          <a:p>
            <a:pPr marL="177800" indent="-177800"/>
            <a:r>
              <a:rPr lang="es-ES" sz="700" dirty="0">
                <a:latin typeface="+mj-lt"/>
              </a:rPr>
              <a:t>	Económico de la Vertiente </a:t>
            </a:r>
            <a:r>
              <a:rPr lang="es-ES" sz="700" dirty="0" smtClean="0">
                <a:latin typeface="+mj-lt"/>
              </a:rPr>
              <a:t>Atlántica</a:t>
            </a:r>
            <a:endParaRPr lang="es-ES" sz="700" dirty="0">
              <a:latin typeface="+mj-lt"/>
            </a:endParaRPr>
          </a:p>
          <a:p>
            <a:pPr marL="177800" indent="-177800"/>
            <a:r>
              <a:rPr lang="es-ES" sz="700" dirty="0">
                <a:latin typeface="+mj-lt"/>
              </a:rPr>
              <a:t> </a:t>
            </a: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2339753" y="6237312"/>
            <a:ext cx="158417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12.   Sector </a:t>
            </a:r>
            <a:r>
              <a:rPr lang="es-ES" sz="800" b="1" u="sng" dirty="0">
                <a:latin typeface="+mj-lt"/>
              </a:rPr>
              <a:t>de Comercio Exterior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Comercio </a:t>
            </a:r>
            <a:r>
              <a:rPr lang="es-ES" sz="700" dirty="0" smtClean="0">
                <a:latin typeface="+mj-lt"/>
              </a:rPr>
              <a:t>Exterior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Promotora de Comercio Exterior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2339753" y="5805264"/>
            <a:ext cx="151216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13.  Sector </a:t>
            </a:r>
            <a:r>
              <a:rPr lang="es-ES" sz="800" b="1" u="sng" dirty="0">
                <a:latin typeface="+mj-lt"/>
              </a:rPr>
              <a:t>Turismo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Instituto </a:t>
            </a:r>
            <a:r>
              <a:rPr lang="es-ES" sz="700" dirty="0">
                <a:latin typeface="+mj-lt"/>
              </a:rPr>
              <a:t>Costarricense de </a:t>
            </a:r>
            <a:r>
              <a:rPr lang="es-ES" sz="700" dirty="0" smtClean="0">
                <a:latin typeface="+mj-lt"/>
              </a:rPr>
              <a:t>Turismo</a:t>
            </a:r>
            <a:endParaRPr lang="es-ES" sz="700" dirty="0">
              <a:latin typeface="+mj-lt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auto">
          <a:xfrm>
            <a:off x="6047656" y="5057507"/>
            <a:ext cx="3096344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rmAutofit fontScale="92500"/>
          </a:bodyPr>
          <a:lstStyle/>
          <a:p>
            <a:pPr marL="177800" indent="-177800"/>
            <a:r>
              <a:rPr lang="es-ES" sz="800" b="1" u="sng" dirty="0">
                <a:latin typeface="+mj-lt"/>
              </a:rPr>
              <a:t>14.     Sector de Ordenamiento Territorial y Vivienda</a:t>
            </a:r>
            <a:r>
              <a:rPr lang="es-ES" sz="800" b="1" dirty="0">
                <a:latin typeface="+mj-lt"/>
              </a:rPr>
              <a:t> </a:t>
            </a:r>
          </a:p>
          <a:p>
            <a:pPr marL="177800" indent="-177800"/>
            <a:endParaRPr lang="es-ES" sz="700" b="1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800" dirty="0">
                <a:latin typeface="+mj-lt"/>
              </a:rPr>
              <a:t>Ministerio de Vivienda y Asentamiento Humanos </a:t>
            </a:r>
          </a:p>
          <a:p>
            <a:pPr marL="177800" indent="-177800">
              <a:buFontTx/>
              <a:buAutoNum type="alphaUcPeriod" startAt="2"/>
            </a:pPr>
            <a:r>
              <a:rPr lang="es-ES" sz="800" dirty="0">
                <a:latin typeface="+mj-lt"/>
              </a:rPr>
              <a:t>Banco Hipotecario de la </a:t>
            </a:r>
            <a:r>
              <a:rPr lang="es-ES" sz="800" dirty="0" smtClean="0">
                <a:latin typeface="+mj-lt"/>
              </a:rPr>
              <a:t>Vivienda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800" dirty="0">
                <a:latin typeface="+mj-lt"/>
              </a:rPr>
              <a:t>Comisión Nacional de </a:t>
            </a:r>
            <a:r>
              <a:rPr lang="es-ES" sz="800" dirty="0" smtClean="0">
                <a:latin typeface="+mj-lt"/>
              </a:rPr>
              <a:t>Emergencias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800" dirty="0">
                <a:latin typeface="+mj-lt"/>
              </a:rPr>
              <a:t>Instituto Nacional de Vivienda y </a:t>
            </a:r>
            <a:r>
              <a:rPr lang="es-ES" sz="800" dirty="0" smtClean="0">
                <a:latin typeface="+mj-lt"/>
              </a:rPr>
              <a:t>Urbanismo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800" dirty="0">
                <a:latin typeface="+mj-lt"/>
              </a:rPr>
              <a:t>Instituto de Fomento y Asesoría </a:t>
            </a:r>
            <a:r>
              <a:rPr lang="es-ES" sz="800" dirty="0" smtClean="0">
                <a:latin typeface="+mj-lt"/>
              </a:rPr>
              <a:t>Municipal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800" dirty="0">
                <a:latin typeface="+mj-lt"/>
              </a:rPr>
              <a:t>Ministerio de Planificación Nacional y Política </a:t>
            </a:r>
            <a:r>
              <a:rPr lang="es-ES" sz="800" dirty="0" smtClean="0">
                <a:latin typeface="+mj-lt"/>
              </a:rPr>
              <a:t>Económica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7"/>
            </a:pPr>
            <a:r>
              <a:rPr lang="es-ES" sz="800" dirty="0">
                <a:latin typeface="+mj-lt"/>
              </a:rPr>
              <a:t>Instituto Costarricense de </a:t>
            </a:r>
            <a:r>
              <a:rPr lang="es-ES" sz="800" dirty="0" smtClean="0">
                <a:latin typeface="+mj-lt"/>
              </a:rPr>
              <a:t>Turismo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7"/>
            </a:pPr>
            <a:r>
              <a:rPr lang="es-ES" sz="800" dirty="0">
                <a:latin typeface="+mj-lt"/>
              </a:rPr>
              <a:t>Instituto Nacional de Innovación y Transferencia en </a:t>
            </a:r>
            <a:r>
              <a:rPr lang="es-ES" sz="800" dirty="0" smtClean="0">
                <a:latin typeface="+mj-lt"/>
              </a:rPr>
              <a:t>Tecnología Agropecuaria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9"/>
            </a:pPr>
            <a:r>
              <a:rPr lang="es-ES" sz="800" dirty="0">
                <a:latin typeface="+mj-lt"/>
              </a:rPr>
              <a:t>Sistema Nacional de Áreas de </a:t>
            </a:r>
            <a:r>
              <a:rPr lang="es-ES" sz="800" dirty="0" smtClean="0">
                <a:latin typeface="+mj-lt"/>
              </a:rPr>
              <a:t>Conservación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9"/>
            </a:pPr>
            <a:r>
              <a:rPr lang="es-ES" sz="800" dirty="0">
                <a:latin typeface="+mj-lt"/>
              </a:rPr>
              <a:t>Secretaría Técnica Nacional </a:t>
            </a:r>
            <a:r>
              <a:rPr lang="es-ES" sz="800" dirty="0" smtClean="0">
                <a:latin typeface="+mj-lt"/>
              </a:rPr>
              <a:t>Ambiental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9"/>
            </a:pPr>
            <a:r>
              <a:rPr lang="es-ES" sz="800" dirty="0">
                <a:latin typeface="+mj-lt"/>
              </a:rPr>
              <a:t>Instituto de Desarrollo </a:t>
            </a:r>
            <a:r>
              <a:rPr lang="es-ES" sz="800" dirty="0" smtClean="0">
                <a:latin typeface="+mj-lt"/>
              </a:rPr>
              <a:t>Agrario</a:t>
            </a:r>
            <a:endParaRPr lang="es-ES" sz="800" dirty="0">
              <a:latin typeface="+mj-lt"/>
            </a:endParaRPr>
          </a:p>
          <a:p>
            <a:pPr marL="177800" indent="-177800">
              <a:buFontTx/>
              <a:buAutoNum type="alphaUcPeriod" startAt="9"/>
            </a:pPr>
            <a:r>
              <a:rPr lang="es-ES" sz="800" dirty="0">
                <a:latin typeface="+mj-lt"/>
              </a:rPr>
              <a:t>Unidad Ejecutora del Programa de Regularización del Catastro </a:t>
            </a:r>
            <a:r>
              <a:rPr lang="es-ES" sz="800" dirty="0" smtClean="0">
                <a:latin typeface="+mj-lt"/>
              </a:rPr>
              <a:t>y </a:t>
            </a:r>
            <a:r>
              <a:rPr lang="es-ES" sz="800" dirty="0">
                <a:latin typeface="+mj-lt"/>
              </a:rPr>
              <a:t>Registro del Ministerio de Hacienda.</a:t>
            </a: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6876256" y="1844824"/>
            <a:ext cx="1799208" cy="72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4.  Sector </a:t>
            </a:r>
            <a:r>
              <a:rPr lang="es-ES" sz="800" b="1" u="sng" dirty="0">
                <a:latin typeface="+mj-lt"/>
              </a:rPr>
              <a:t>Educativo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Educación </a:t>
            </a:r>
            <a:r>
              <a:rPr lang="es-ES" sz="700" dirty="0" smtClean="0">
                <a:latin typeface="+mj-lt"/>
              </a:rPr>
              <a:t>Pública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Colegio Universitario de Limón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Colegio Universitario de Cartago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Comisión Nacional de Préstamo a la </a:t>
            </a:r>
            <a:r>
              <a:rPr lang="es-ES" sz="700" dirty="0" smtClean="0">
                <a:latin typeface="+mj-lt"/>
              </a:rPr>
              <a:t>Educación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5"/>
            </a:pPr>
            <a:r>
              <a:rPr lang="es-ES" sz="700" dirty="0">
                <a:latin typeface="+mj-lt"/>
              </a:rPr>
              <a:t>Instituto Nacional de </a:t>
            </a:r>
            <a:r>
              <a:rPr lang="es-ES" sz="700" dirty="0" smtClean="0">
                <a:latin typeface="+mj-lt"/>
              </a:rPr>
              <a:t>Aprendizaje</a:t>
            </a:r>
            <a:endParaRPr lang="es-ES" sz="700" dirty="0">
              <a:latin typeface="+mj-lt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6876256" y="2564904"/>
            <a:ext cx="208768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5.  Sector </a:t>
            </a:r>
            <a:r>
              <a:rPr lang="es-ES" sz="800" b="1" u="sng" dirty="0">
                <a:latin typeface="+mj-lt"/>
              </a:rPr>
              <a:t>Salud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</a:t>
            </a:r>
            <a:r>
              <a:rPr lang="es-ES" sz="700" dirty="0" smtClean="0">
                <a:latin typeface="+mj-lt"/>
              </a:rPr>
              <a:t>Salud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Caja Costarricense del Seguro </a:t>
            </a:r>
            <a:r>
              <a:rPr lang="es-ES" sz="700" dirty="0" smtClean="0">
                <a:latin typeface="+mj-lt"/>
              </a:rPr>
              <a:t>Social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3"/>
            </a:pPr>
            <a:r>
              <a:rPr lang="es-ES" sz="700" dirty="0">
                <a:latin typeface="+mj-lt"/>
              </a:rPr>
              <a:t>Instituto Costarricense de acueductos y </a:t>
            </a:r>
            <a:r>
              <a:rPr lang="es-ES" sz="700" dirty="0" smtClean="0">
                <a:latin typeface="+mj-lt"/>
              </a:rPr>
              <a:t>Alcantarillados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4"/>
            </a:pPr>
            <a:r>
              <a:rPr lang="es-ES" sz="700" dirty="0">
                <a:latin typeface="+mj-lt"/>
              </a:rPr>
              <a:t>Instituto Costarricense del Deporte y la Recreación	</a:t>
            </a: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6732240" y="3861048"/>
            <a:ext cx="21605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6.   Sector </a:t>
            </a:r>
            <a:r>
              <a:rPr lang="es-ES" sz="800" b="1" u="sng" dirty="0">
                <a:latin typeface="+mj-lt"/>
              </a:rPr>
              <a:t>Ambiente, Energía y Telecomunicaciones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Ambiente, Energía y Telecomunicaciones </a:t>
            </a: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Instituto Costarricense de </a:t>
            </a:r>
            <a:r>
              <a:rPr lang="es-ES" sz="700" dirty="0" smtClean="0">
                <a:latin typeface="+mj-lt"/>
              </a:rPr>
              <a:t>Electricidad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Refinadora Costarricense de </a:t>
            </a:r>
            <a:r>
              <a:rPr lang="es-ES" sz="700" dirty="0" smtClean="0">
                <a:latin typeface="+mj-lt"/>
              </a:rPr>
              <a:t>Petróleo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Radiográfica Costarricenses S. A. </a:t>
            </a: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Compañía Nacional de Fuerza y </a:t>
            </a:r>
            <a:r>
              <a:rPr lang="es-ES" sz="700" dirty="0" smtClean="0">
                <a:latin typeface="+mj-lt"/>
              </a:rPr>
              <a:t>Luz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Instituto Costarricense de Acueductos y </a:t>
            </a:r>
            <a:r>
              <a:rPr lang="es-ES" sz="700" dirty="0" smtClean="0">
                <a:latin typeface="+mj-lt"/>
              </a:rPr>
              <a:t>Alcantarillados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Empresa de Servicios Públicos de </a:t>
            </a:r>
            <a:r>
              <a:rPr lang="es-ES" sz="700" dirty="0" smtClean="0">
                <a:latin typeface="+mj-lt"/>
              </a:rPr>
              <a:t>Heredia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Junta Administrativa de Servicios Eléctricos de </a:t>
            </a:r>
            <a:r>
              <a:rPr lang="es-ES" sz="700" dirty="0" smtClean="0">
                <a:latin typeface="+mj-lt"/>
              </a:rPr>
              <a:t>Cartago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 startAt="2"/>
            </a:pPr>
            <a:r>
              <a:rPr lang="es-ES" sz="700" dirty="0">
                <a:latin typeface="+mj-lt"/>
              </a:rPr>
              <a:t>Comisión Nacional de Prevención de Riesgos y Atención de </a:t>
            </a:r>
          </a:p>
          <a:p>
            <a:pPr marL="177800" indent="-177800"/>
            <a:r>
              <a:rPr lang="es-ES" sz="700" dirty="0">
                <a:latin typeface="+mj-lt"/>
              </a:rPr>
              <a:t>          </a:t>
            </a:r>
            <a:r>
              <a:rPr lang="es-ES" sz="700" dirty="0" smtClean="0">
                <a:latin typeface="+mj-lt"/>
              </a:rPr>
              <a:t>Emergencias</a:t>
            </a:r>
            <a:endParaRPr lang="es-ES" sz="700" dirty="0">
              <a:latin typeface="+mj-lt"/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6876256" y="3140968"/>
            <a:ext cx="172834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8.  Sector </a:t>
            </a:r>
            <a:r>
              <a:rPr lang="es-ES" sz="800" b="1" u="sng" dirty="0">
                <a:latin typeface="+mj-lt"/>
              </a:rPr>
              <a:t>de Cultura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Cultura y Juventud 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Editorial Costa Rica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 Sistema Nacional de Radio y Televisión S.A</a:t>
            </a:r>
            <a:r>
              <a:rPr lang="es-ES" sz="700" dirty="0" smtClean="0">
                <a:latin typeface="+mj-lt"/>
              </a:rPr>
              <a:t>.</a:t>
            </a:r>
            <a:endParaRPr lang="es-ES" sz="700" dirty="0">
              <a:latin typeface="+mj-lt"/>
            </a:endParaRPr>
          </a:p>
        </p:txBody>
      </p:sp>
      <p:sp>
        <p:nvSpPr>
          <p:cNvPr id="20" name="Text Box 23"/>
          <p:cNvSpPr txBox="1">
            <a:spLocks noChangeAspect="1" noChangeArrowheads="1"/>
          </p:cNvSpPr>
          <p:nvPr/>
        </p:nvSpPr>
        <p:spPr bwMode="auto">
          <a:xfrm>
            <a:off x="6660232" y="0"/>
            <a:ext cx="2483768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1.  Sector </a:t>
            </a:r>
            <a:r>
              <a:rPr lang="es-ES" sz="800" b="1" u="sng" dirty="0">
                <a:latin typeface="+mj-lt"/>
              </a:rPr>
              <a:t>Bienestar Social y Familia</a:t>
            </a:r>
          </a:p>
          <a:p>
            <a:pPr marL="177800" indent="-177800">
              <a:buFontTx/>
              <a:buAutoNum type="alphaUcPeriod"/>
            </a:pPr>
            <a:r>
              <a:rPr lang="es-ES" sz="700" dirty="0" smtClean="0">
                <a:latin typeface="+mj-lt"/>
              </a:rPr>
              <a:t>Comisión </a:t>
            </a:r>
            <a:r>
              <a:rPr lang="es-ES" sz="700" dirty="0">
                <a:latin typeface="+mj-lt"/>
              </a:rPr>
              <a:t>Nacional de Asuntos </a:t>
            </a:r>
            <a:r>
              <a:rPr lang="es-ES" sz="700" dirty="0" smtClean="0">
                <a:latin typeface="+mj-lt"/>
              </a:rPr>
              <a:t>Indígenas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Consejo Nacional de la Persona Adulta </a:t>
            </a:r>
            <a:r>
              <a:rPr lang="es-ES" sz="700" dirty="0" smtClean="0">
                <a:latin typeface="+mj-lt"/>
              </a:rPr>
              <a:t>Mayor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Consejo Nacional de la Persona Joven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Consejo Nacional de la Niñez y Adolescencia</a:t>
            </a: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Consejo Nacional de Rehabilitación y Educación </a:t>
            </a:r>
            <a:r>
              <a:rPr lang="es-ES" sz="700" dirty="0" smtClean="0">
                <a:latin typeface="+mj-lt"/>
              </a:rPr>
              <a:t>Especial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Instituto Mixto de Ayuda </a:t>
            </a:r>
            <a:r>
              <a:rPr lang="es-ES" sz="700" dirty="0" smtClean="0">
                <a:latin typeface="+mj-lt"/>
              </a:rPr>
              <a:t>Social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Instituto nacional de la </a:t>
            </a:r>
            <a:r>
              <a:rPr lang="es-ES" sz="700" dirty="0" smtClean="0">
                <a:latin typeface="+mj-lt"/>
              </a:rPr>
              <a:t>Mujer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Patronato Nacional de la </a:t>
            </a:r>
            <a:r>
              <a:rPr lang="es-ES" sz="700" dirty="0" smtClean="0">
                <a:latin typeface="+mj-lt"/>
              </a:rPr>
              <a:t>Infancia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Dirección Nacional de Desarrollo de la </a:t>
            </a:r>
            <a:r>
              <a:rPr lang="es-ES" sz="700" dirty="0" smtClean="0">
                <a:latin typeface="+mj-lt"/>
              </a:rPr>
              <a:t>Comunidad</a:t>
            </a:r>
            <a:endParaRPr lang="es-ES" sz="700" dirty="0">
              <a:latin typeface="+mj-lt"/>
            </a:endParaRPr>
          </a:p>
          <a:p>
            <a:pPr marL="177800" indent="-177800">
              <a:buFontTx/>
              <a:buAutoNum type="alphaUcPeriod"/>
            </a:pPr>
            <a:r>
              <a:rPr lang="es-ES" sz="700" dirty="0">
                <a:latin typeface="+mj-lt"/>
              </a:rPr>
              <a:t>Instituto de Desarrollo </a:t>
            </a:r>
            <a:r>
              <a:rPr lang="es-ES" sz="700" dirty="0" smtClean="0">
                <a:latin typeface="+mj-lt"/>
              </a:rPr>
              <a:t>Agrario</a:t>
            </a:r>
            <a:endParaRPr lang="es-ES" sz="700" dirty="0">
              <a:latin typeface="+mj-lt"/>
            </a:endParaRP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6876256" y="1340768"/>
            <a:ext cx="1439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65100">
              <a:spcAft>
                <a:spcPts val="300"/>
              </a:spcAft>
            </a:pPr>
            <a:r>
              <a:rPr lang="es-ES" sz="800" b="1" u="sng" dirty="0" smtClean="0">
                <a:latin typeface="+mj-lt"/>
              </a:rPr>
              <a:t>2.  Sector </a:t>
            </a:r>
            <a:r>
              <a:rPr lang="es-ES" sz="800" b="1" u="sng" dirty="0">
                <a:latin typeface="+mj-lt"/>
              </a:rPr>
              <a:t>Trabajo</a:t>
            </a:r>
          </a:p>
          <a:p>
            <a:pPr marL="177800" indent="-165100">
              <a:buFontTx/>
              <a:buAutoNum type="alphaUcPeriod"/>
            </a:pPr>
            <a:r>
              <a:rPr lang="es-ES" sz="700" dirty="0" smtClean="0">
                <a:latin typeface="+mj-lt"/>
              </a:rPr>
              <a:t>Ministerio </a:t>
            </a:r>
            <a:r>
              <a:rPr lang="es-ES" sz="700" dirty="0">
                <a:latin typeface="+mj-lt"/>
              </a:rPr>
              <a:t>de Trabajo y Seguridad Social </a:t>
            </a:r>
          </a:p>
          <a:p>
            <a:pPr marL="177800" indent="-165100">
              <a:buFontTx/>
              <a:buAutoNum type="alphaUcPeriod"/>
            </a:pPr>
            <a:r>
              <a:rPr lang="es-ES" sz="700" dirty="0">
                <a:latin typeface="+mj-lt"/>
              </a:rPr>
              <a:t>Instituto Nacional de Fomento Cooperativo</a:t>
            </a:r>
          </a:p>
          <a:p>
            <a:pPr marL="177800" indent="-165100">
              <a:buFontTx/>
              <a:buAutoNum type="alphaUcPeriod" startAt="3"/>
            </a:pPr>
            <a:r>
              <a:rPr lang="es-ES" sz="700" dirty="0" smtClean="0">
                <a:latin typeface="+mj-lt"/>
              </a:rPr>
              <a:t>Instituto </a:t>
            </a:r>
            <a:r>
              <a:rPr lang="es-ES" sz="700" dirty="0">
                <a:latin typeface="+mj-lt"/>
              </a:rPr>
              <a:t>Nacional de </a:t>
            </a:r>
            <a:r>
              <a:rPr lang="es-ES" sz="700" dirty="0" smtClean="0">
                <a:latin typeface="+mj-lt"/>
              </a:rPr>
              <a:t>Aprendizaje</a:t>
            </a:r>
            <a:endParaRPr lang="es-ES" sz="700" dirty="0">
              <a:latin typeface="+mj-lt"/>
            </a:endParaRPr>
          </a:p>
        </p:txBody>
      </p:sp>
      <p:pic>
        <p:nvPicPr>
          <p:cNvPr id="187394" name="Picture 2" descr="C:\Users\juanluis.monge\Desktop\finales\ppt\araña\PND-Final-HD-Full-2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5105400" cy="5354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314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7" name="Text Box 27"/>
          <p:cNvSpPr txBox="1">
            <a:spLocks noChangeArrowheads="1"/>
          </p:cNvSpPr>
          <p:nvPr/>
        </p:nvSpPr>
        <p:spPr bwMode="auto">
          <a:xfrm>
            <a:off x="107504" y="200056"/>
            <a:ext cx="54006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CARACTERÍSTICAS DEL PND 2011-2014</a:t>
            </a:r>
            <a:endParaRPr lang="es-E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168352" cy="722362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78972875"/>
              </p:ext>
            </p:extLst>
          </p:nvPr>
        </p:nvGraphicFramePr>
        <p:xfrm>
          <a:off x="107504" y="881336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1550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2D0C-63A3-477B-9F4F-976CF12A7AD7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275766" y="225383"/>
            <a:ext cx="8666638" cy="6175417"/>
            <a:chOff x="275766" y="225383"/>
            <a:chExt cx="8666638" cy="6175417"/>
          </a:xfrm>
        </p:grpSpPr>
        <p:sp>
          <p:nvSpPr>
            <p:cNvPr id="4" name="Line 77"/>
            <p:cNvSpPr>
              <a:spLocks noChangeShapeType="1"/>
            </p:cNvSpPr>
            <p:nvPr/>
          </p:nvSpPr>
          <p:spPr bwMode="auto">
            <a:xfrm>
              <a:off x="5940152" y="4293658"/>
              <a:ext cx="994546" cy="0"/>
            </a:xfrm>
            <a:prstGeom prst="line">
              <a:avLst/>
            </a:prstGeom>
            <a:noFill/>
            <a:ln w="28575">
              <a:solidFill>
                <a:srgbClr val="1DBBEA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5" name="Text Box 78"/>
            <p:cNvSpPr txBox="1">
              <a:spLocks noChangeArrowheads="1"/>
            </p:cNvSpPr>
            <p:nvPr/>
          </p:nvSpPr>
          <p:spPr bwMode="auto">
            <a:xfrm>
              <a:off x="8402960" y="3200400"/>
              <a:ext cx="360040" cy="22322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s-E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N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E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R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 I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Ó</a:t>
              </a:r>
            </a:p>
            <a:p>
              <a:pPr>
                <a:defRPr/>
              </a:pPr>
              <a:r>
                <a:rPr lang="es-ES" sz="1200" b="1" dirty="0">
                  <a:solidFill>
                    <a:srgbClr val="000000"/>
                  </a:solidFill>
                  <a:latin typeface="Calibri" pitchFamily="34" charset="0"/>
                </a:rPr>
                <a:t>N</a:t>
              </a:r>
              <a:endParaRPr lang="es-ES" sz="12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defRPr/>
              </a:pPr>
              <a:endParaRPr lang="es-ES" sz="1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" name="Text Box 81"/>
            <p:cNvSpPr txBox="1">
              <a:spLocks noChangeArrowheads="1"/>
            </p:cNvSpPr>
            <p:nvPr/>
          </p:nvSpPr>
          <p:spPr bwMode="auto">
            <a:xfrm>
              <a:off x="6773534" y="2292510"/>
              <a:ext cx="1202962" cy="47410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" sz="1200" dirty="0">
                  <a:solidFill>
                    <a:srgbClr val="000000"/>
                  </a:solidFill>
                  <a:latin typeface="Calibri" pitchFamily="34" charset="0"/>
                </a:rPr>
                <a:t>Indicadores</a:t>
              </a:r>
            </a:p>
            <a:p>
              <a:pPr algn="ctr">
                <a:defRPr/>
              </a:pPr>
              <a:r>
                <a:rPr lang="es-ES" sz="1200" dirty="0">
                  <a:solidFill>
                    <a:srgbClr val="000000"/>
                  </a:solidFill>
                  <a:latin typeface="Calibri" pitchFamily="34" charset="0"/>
                </a:rPr>
                <a:t>Líneas Base</a:t>
              </a:r>
            </a:p>
          </p:txBody>
        </p:sp>
        <p:sp>
          <p:nvSpPr>
            <p:cNvPr id="7" name="Line 82"/>
            <p:cNvSpPr>
              <a:spLocks noChangeShapeType="1"/>
            </p:cNvSpPr>
            <p:nvPr/>
          </p:nvSpPr>
          <p:spPr bwMode="auto">
            <a:xfrm>
              <a:off x="7020270" y="2708920"/>
              <a:ext cx="2" cy="1584175"/>
            </a:xfrm>
            <a:prstGeom prst="line">
              <a:avLst/>
            </a:prstGeom>
            <a:noFill/>
            <a:ln w="28575">
              <a:solidFill>
                <a:srgbClr val="1DBBEA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" name="Line 83"/>
            <p:cNvSpPr>
              <a:spLocks noChangeShapeType="1"/>
            </p:cNvSpPr>
            <p:nvPr/>
          </p:nvSpPr>
          <p:spPr bwMode="auto">
            <a:xfrm>
              <a:off x="5940152" y="2564904"/>
              <a:ext cx="994546" cy="0"/>
            </a:xfrm>
            <a:prstGeom prst="line">
              <a:avLst/>
            </a:prstGeom>
            <a:noFill/>
            <a:ln w="28575">
              <a:solidFill>
                <a:srgbClr val="1DBBEA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275766" y="2292510"/>
              <a:ext cx="471867" cy="4108290"/>
              <a:chOff x="-544437" y="2924944"/>
              <a:chExt cx="471867" cy="3529980"/>
            </a:xfrm>
          </p:grpSpPr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-540568" y="2924944"/>
                <a:ext cx="0" cy="3529980"/>
              </a:xfrm>
              <a:prstGeom prst="line">
                <a:avLst/>
              </a:prstGeom>
              <a:noFill/>
              <a:ln w="28575">
                <a:solidFill>
                  <a:srgbClr val="1DBB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-529923" y="2939458"/>
                <a:ext cx="457353" cy="0"/>
              </a:xfrm>
              <a:prstGeom prst="line">
                <a:avLst/>
              </a:prstGeom>
              <a:noFill/>
              <a:ln w="28575">
                <a:solidFill>
                  <a:srgbClr val="1DBBEA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>
                <a:off x="-544437" y="6437698"/>
                <a:ext cx="457353" cy="0"/>
              </a:xfrm>
              <a:prstGeom prst="line">
                <a:avLst/>
              </a:prstGeom>
              <a:noFill/>
              <a:ln w="28575">
                <a:solidFill>
                  <a:srgbClr val="1DBBEA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8290198" y="2940224"/>
              <a:ext cx="652206" cy="3384376"/>
              <a:chOff x="9047449" y="3631337"/>
              <a:chExt cx="652206" cy="2936987"/>
            </a:xfrm>
          </p:grpSpPr>
          <p:sp>
            <p:nvSpPr>
              <p:cNvPr id="35" name="Line 90"/>
              <p:cNvSpPr>
                <a:spLocks noChangeShapeType="1"/>
              </p:cNvSpPr>
              <p:nvPr/>
            </p:nvSpPr>
            <p:spPr bwMode="auto">
              <a:xfrm rot="10800000">
                <a:off x="9684568" y="3645024"/>
                <a:ext cx="0" cy="2909205"/>
              </a:xfrm>
              <a:prstGeom prst="line">
                <a:avLst/>
              </a:prstGeom>
              <a:noFill/>
              <a:ln w="28575">
                <a:solidFill>
                  <a:srgbClr val="1DBB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6" name="Line 91"/>
              <p:cNvSpPr>
                <a:spLocks noChangeShapeType="1"/>
              </p:cNvSpPr>
              <p:nvPr/>
            </p:nvSpPr>
            <p:spPr bwMode="auto">
              <a:xfrm rot="10800000">
                <a:off x="9056916" y="6568324"/>
                <a:ext cx="642739" cy="0"/>
              </a:xfrm>
              <a:prstGeom prst="line">
                <a:avLst/>
              </a:prstGeom>
              <a:noFill/>
              <a:ln w="28575">
                <a:solidFill>
                  <a:srgbClr val="1DBBEA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7" name="Line 92"/>
              <p:cNvSpPr>
                <a:spLocks noChangeShapeType="1"/>
              </p:cNvSpPr>
              <p:nvPr/>
            </p:nvSpPr>
            <p:spPr bwMode="auto">
              <a:xfrm rot="10800000">
                <a:off x="9047449" y="3631337"/>
                <a:ext cx="642739" cy="0"/>
              </a:xfrm>
              <a:prstGeom prst="line">
                <a:avLst/>
              </a:prstGeom>
              <a:noFill/>
              <a:ln w="28575">
                <a:solidFill>
                  <a:srgbClr val="1DBBEA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" name="Text Box 111"/>
            <p:cNvSpPr txBox="1">
              <a:spLocks noChangeArrowheads="1"/>
            </p:cNvSpPr>
            <p:nvPr/>
          </p:nvSpPr>
          <p:spPr bwMode="auto">
            <a:xfrm>
              <a:off x="3131278" y="304800"/>
              <a:ext cx="2735000" cy="355534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Diagnóstico/ Otros Insumos </a:t>
              </a:r>
              <a:endParaRPr lang="es-ES" sz="1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12"/>
            <p:cNvSpPr>
              <a:spLocks noChangeShapeType="1"/>
            </p:cNvSpPr>
            <p:nvPr/>
          </p:nvSpPr>
          <p:spPr bwMode="auto">
            <a:xfrm>
              <a:off x="4499992" y="702882"/>
              <a:ext cx="0" cy="211518"/>
            </a:xfrm>
            <a:prstGeom prst="line">
              <a:avLst/>
            </a:prstGeom>
            <a:noFill/>
            <a:ln w="76200">
              <a:solidFill>
                <a:srgbClr val="70717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" name="Text Box 114"/>
            <p:cNvSpPr txBox="1">
              <a:spLocks noChangeArrowheads="1"/>
            </p:cNvSpPr>
            <p:nvPr/>
          </p:nvSpPr>
          <p:spPr bwMode="auto">
            <a:xfrm>
              <a:off x="3135694" y="914400"/>
              <a:ext cx="2735000" cy="355534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Imagen  </a:t>
              </a:r>
              <a:r>
                <a:rPr lang="es-ES" sz="1400" b="1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Objetivo </a:t>
              </a:r>
              <a:endParaRPr lang="es-ES" sz="1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16"/>
            <p:cNvSpPr txBox="1">
              <a:spLocks noChangeArrowheads="1"/>
            </p:cNvSpPr>
            <p:nvPr/>
          </p:nvSpPr>
          <p:spPr bwMode="auto">
            <a:xfrm>
              <a:off x="3131840" y="1555990"/>
              <a:ext cx="2735000" cy="475944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Políticas  Nacionales</a:t>
              </a:r>
              <a:endParaRPr lang="es-ES" sz="1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18"/>
            <p:cNvSpPr txBox="1">
              <a:spLocks noChangeArrowheads="1"/>
            </p:cNvSpPr>
            <p:nvPr/>
          </p:nvSpPr>
          <p:spPr bwMode="auto">
            <a:xfrm>
              <a:off x="3059832" y="2341479"/>
              <a:ext cx="2788871" cy="604855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defRPr/>
              </a:pPr>
              <a:endParaRPr lang="es-ES" sz="7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ES" sz="14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Metas Nacionales</a:t>
              </a:r>
              <a:endParaRPr lang="es-ES" sz="1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20"/>
            <p:cNvSpPr txBox="1">
              <a:spLocks noChangeArrowheads="1"/>
            </p:cNvSpPr>
            <p:nvPr/>
          </p:nvSpPr>
          <p:spPr bwMode="auto">
            <a:xfrm>
              <a:off x="3169556" y="3234290"/>
              <a:ext cx="2735000" cy="474044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Lineamientos   Sectoriales</a:t>
              </a:r>
              <a:endParaRPr lang="es-ES" sz="1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22"/>
            <p:cNvSpPr>
              <a:spLocks noChangeArrowheads="1"/>
            </p:cNvSpPr>
            <p:nvPr/>
          </p:nvSpPr>
          <p:spPr bwMode="auto">
            <a:xfrm>
              <a:off x="2757746" y="4724057"/>
              <a:ext cx="3372912" cy="649159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s-ES" sz="1600" b="1" dirty="0" smtClean="0">
                  <a:solidFill>
                    <a:srgbClr val="000000"/>
                  </a:solidFill>
                  <a:latin typeface="Calibri" pitchFamily="34" charset="0"/>
                </a:rPr>
                <a:t>Acciones Estratégicas Sectoriales </a:t>
              </a:r>
              <a:endParaRPr lang="es-ES" sz="160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defRPr/>
              </a:pPr>
              <a:endParaRPr lang="en-US" sz="3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Text Box 125"/>
            <p:cNvSpPr txBox="1">
              <a:spLocks noChangeArrowheads="1"/>
            </p:cNvSpPr>
            <p:nvPr/>
          </p:nvSpPr>
          <p:spPr bwMode="auto">
            <a:xfrm>
              <a:off x="3146074" y="3996248"/>
              <a:ext cx="2788871" cy="550286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Metas </a:t>
              </a:r>
              <a:r>
                <a:rPr lang="es-ES" sz="14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Sectoriales</a:t>
              </a:r>
              <a:endParaRPr lang="es-ES" sz="1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1169091" y="225383"/>
              <a:ext cx="1617587" cy="1070017"/>
              <a:chOff x="1560969" y="194515"/>
              <a:chExt cx="1617587" cy="1070017"/>
            </a:xfrm>
          </p:grpSpPr>
          <p:sp>
            <p:nvSpPr>
              <p:cNvPr id="31" name="Text Box 94"/>
              <p:cNvSpPr txBox="1">
                <a:spLocks noChangeArrowheads="1"/>
              </p:cNvSpPr>
              <p:nvPr/>
            </p:nvSpPr>
            <p:spPr bwMode="auto">
              <a:xfrm>
                <a:off x="1560969" y="194515"/>
                <a:ext cx="1010041" cy="6173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s-ES" sz="1200" b="1" dirty="0">
                    <a:solidFill>
                      <a:srgbClr val="000000"/>
                    </a:solidFill>
                    <a:latin typeface="Calibri" pitchFamily="34" charset="0"/>
                  </a:rPr>
                  <a:t>Programa de Gobierno</a:t>
                </a:r>
                <a:endParaRPr lang="es-ES" sz="12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xt Box 95"/>
              <p:cNvSpPr txBox="1">
                <a:spLocks noChangeArrowheads="1"/>
              </p:cNvSpPr>
              <p:nvPr/>
            </p:nvSpPr>
            <p:spPr bwMode="auto">
              <a:xfrm>
                <a:off x="1794055" y="959989"/>
                <a:ext cx="621564" cy="30454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s-ES" sz="1200" b="1">
                    <a:solidFill>
                      <a:srgbClr val="000000"/>
                    </a:solidFill>
                    <a:latin typeface="Calibri" pitchFamily="34" charset="0"/>
                  </a:rPr>
                  <a:t>ODM</a:t>
                </a:r>
                <a:endParaRPr lang="es-ES" sz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Line 128"/>
              <p:cNvSpPr>
                <a:spLocks noChangeShapeType="1"/>
              </p:cNvSpPr>
              <p:nvPr/>
            </p:nvSpPr>
            <p:spPr bwMode="auto">
              <a:xfrm flipH="1" flipV="1">
                <a:off x="2681283" y="459190"/>
                <a:ext cx="497273" cy="237022"/>
              </a:xfrm>
              <a:prstGeom prst="line">
                <a:avLst/>
              </a:prstGeom>
              <a:noFill/>
              <a:ln w="9525">
                <a:solidFill>
                  <a:srgbClr val="707173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4" name="Line 129"/>
              <p:cNvSpPr>
                <a:spLocks noChangeShapeType="1"/>
              </p:cNvSpPr>
              <p:nvPr/>
            </p:nvSpPr>
            <p:spPr bwMode="auto">
              <a:xfrm flipH="1">
                <a:off x="2681283" y="696212"/>
                <a:ext cx="497273" cy="237022"/>
              </a:xfrm>
              <a:prstGeom prst="line">
                <a:avLst/>
              </a:prstGeom>
              <a:noFill/>
              <a:ln w="9525">
                <a:solidFill>
                  <a:srgbClr val="707173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20" name="19 Grupo"/>
            <p:cNvGrpSpPr/>
            <p:nvPr/>
          </p:nvGrpSpPr>
          <p:grpSpPr>
            <a:xfrm>
              <a:off x="6047259" y="313324"/>
              <a:ext cx="1748074" cy="829676"/>
              <a:chOff x="5945661" y="313039"/>
              <a:chExt cx="1748074" cy="829676"/>
            </a:xfrm>
          </p:grpSpPr>
          <p:sp>
            <p:nvSpPr>
              <p:cNvPr id="27" name="Text Box 96"/>
              <p:cNvSpPr txBox="1">
                <a:spLocks noChangeArrowheads="1"/>
              </p:cNvSpPr>
              <p:nvPr/>
            </p:nvSpPr>
            <p:spPr bwMode="auto">
              <a:xfrm>
                <a:off x="6621536" y="313039"/>
                <a:ext cx="992776" cy="2370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s-ES" sz="1200" b="1" dirty="0">
                    <a:solidFill>
                      <a:srgbClr val="000000"/>
                    </a:solidFill>
                    <a:latin typeface="Calibri" pitchFamily="34" charset="0"/>
                  </a:rPr>
                  <a:t>PRU- GAM</a:t>
                </a:r>
                <a:endParaRPr lang="es-ES" sz="12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Text Box 97"/>
              <p:cNvSpPr txBox="1">
                <a:spLocks noChangeArrowheads="1"/>
              </p:cNvSpPr>
              <p:nvPr/>
            </p:nvSpPr>
            <p:spPr bwMode="auto">
              <a:xfrm>
                <a:off x="6574919" y="668614"/>
                <a:ext cx="1118816" cy="47410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s-ES" sz="1200" b="1" dirty="0">
                    <a:solidFill>
                      <a:srgbClr val="000000"/>
                    </a:solidFill>
                    <a:latin typeface="Calibri" pitchFamily="34" charset="0"/>
                  </a:rPr>
                  <a:t>Proyecto Bicentenario</a:t>
                </a:r>
                <a:endParaRPr lang="es-ES" sz="12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Line 131"/>
              <p:cNvSpPr>
                <a:spLocks noChangeShapeType="1"/>
              </p:cNvSpPr>
              <p:nvPr/>
            </p:nvSpPr>
            <p:spPr bwMode="auto">
              <a:xfrm rot="10656445" flipH="1" flipV="1">
                <a:off x="5956041" y="696108"/>
                <a:ext cx="497273" cy="237022"/>
              </a:xfrm>
              <a:prstGeom prst="line">
                <a:avLst/>
              </a:prstGeom>
              <a:noFill/>
              <a:ln w="9525">
                <a:solidFill>
                  <a:srgbClr val="707173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0" name="Line 132"/>
              <p:cNvSpPr>
                <a:spLocks noChangeShapeType="1"/>
              </p:cNvSpPr>
              <p:nvPr/>
            </p:nvSpPr>
            <p:spPr bwMode="auto">
              <a:xfrm rot="10656445" flipH="1">
                <a:off x="5945661" y="459293"/>
                <a:ext cx="497273" cy="237022"/>
              </a:xfrm>
              <a:prstGeom prst="line">
                <a:avLst/>
              </a:prstGeom>
              <a:noFill/>
              <a:ln w="9525">
                <a:solidFill>
                  <a:srgbClr val="707173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32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1" name="Line 112"/>
            <p:cNvSpPr>
              <a:spLocks noChangeShapeType="1"/>
            </p:cNvSpPr>
            <p:nvPr/>
          </p:nvSpPr>
          <p:spPr bwMode="auto">
            <a:xfrm>
              <a:off x="4499992" y="1312482"/>
              <a:ext cx="0" cy="211518"/>
            </a:xfrm>
            <a:prstGeom prst="line">
              <a:avLst/>
            </a:prstGeom>
            <a:noFill/>
            <a:ln w="76200">
              <a:solidFill>
                <a:srgbClr val="70717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" name="Line 112"/>
            <p:cNvSpPr>
              <a:spLocks noChangeShapeType="1"/>
            </p:cNvSpPr>
            <p:nvPr/>
          </p:nvSpPr>
          <p:spPr bwMode="auto">
            <a:xfrm>
              <a:off x="4485478" y="2074482"/>
              <a:ext cx="0" cy="211518"/>
            </a:xfrm>
            <a:prstGeom prst="line">
              <a:avLst/>
            </a:prstGeom>
            <a:noFill/>
            <a:ln w="76200">
              <a:solidFill>
                <a:srgbClr val="70717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" name="Line 112"/>
            <p:cNvSpPr>
              <a:spLocks noChangeShapeType="1"/>
            </p:cNvSpPr>
            <p:nvPr/>
          </p:nvSpPr>
          <p:spPr bwMode="auto">
            <a:xfrm>
              <a:off x="4528458" y="2988882"/>
              <a:ext cx="0" cy="211518"/>
            </a:xfrm>
            <a:prstGeom prst="line">
              <a:avLst/>
            </a:prstGeom>
            <a:noFill/>
            <a:ln w="76200">
              <a:solidFill>
                <a:srgbClr val="70717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4" name="Line 112"/>
            <p:cNvSpPr>
              <a:spLocks noChangeShapeType="1"/>
            </p:cNvSpPr>
            <p:nvPr/>
          </p:nvSpPr>
          <p:spPr bwMode="auto">
            <a:xfrm>
              <a:off x="4499992" y="5410200"/>
              <a:ext cx="0" cy="211518"/>
            </a:xfrm>
            <a:prstGeom prst="line">
              <a:avLst/>
            </a:prstGeom>
            <a:noFill/>
            <a:ln w="76200">
              <a:solidFill>
                <a:srgbClr val="70717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5" name="Line 112"/>
            <p:cNvSpPr>
              <a:spLocks noChangeShapeType="1"/>
            </p:cNvSpPr>
            <p:nvPr/>
          </p:nvSpPr>
          <p:spPr bwMode="auto">
            <a:xfrm>
              <a:off x="4558048" y="3750882"/>
              <a:ext cx="0" cy="211518"/>
            </a:xfrm>
            <a:prstGeom prst="line">
              <a:avLst/>
            </a:prstGeom>
            <a:noFill/>
            <a:ln w="76200">
              <a:solidFill>
                <a:srgbClr val="70717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6" name="Text Box 76"/>
            <p:cNvSpPr txBox="1">
              <a:spLocks noChangeArrowheads="1"/>
            </p:cNvSpPr>
            <p:nvPr/>
          </p:nvSpPr>
          <p:spPr bwMode="auto">
            <a:xfrm>
              <a:off x="323528" y="5638800"/>
              <a:ext cx="8568952" cy="6216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" sz="1600" b="1" dirty="0">
                  <a:solidFill>
                    <a:srgbClr val="000000"/>
                  </a:solidFill>
                  <a:latin typeface="Calibri" pitchFamily="34" charset="0"/>
                </a:rPr>
                <a:t>Objetivo / Meta / Indicador / Línea Base / Estimación Presupuestaria, Financiamiento / </a:t>
              </a:r>
              <a:endParaRPr lang="es-E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s-ES" sz="1600" b="1" dirty="0" smtClean="0">
                  <a:solidFill>
                    <a:srgbClr val="000000"/>
                  </a:solidFill>
                  <a:latin typeface="Calibri" pitchFamily="34" charset="0"/>
                </a:rPr>
                <a:t>Rectoría </a:t>
              </a:r>
              <a:r>
                <a:rPr lang="es-ES" sz="1600" b="1" dirty="0">
                  <a:solidFill>
                    <a:srgbClr val="000000"/>
                  </a:solidFill>
                  <a:latin typeface="Calibri" pitchFamily="34" charset="0"/>
                </a:rPr>
                <a:t>y </a:t>
              </a:r>
              <a:r>
                <a:rPr lang="es-ES" sz="1600" b="1" dirty="0" smtClean="0">
                  <a:solidFill>
                    <a:srgbClr val="000000"/>
                  </a:solidFill>
                  <a:latin typeface="Calibri" pitchFamily="34" charset="0"/>
                </a:rPr>
                <a:t>Ejecutor</a:t>
              </a:r>
              <a:endParaRPr lang="es-E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 Box 79"/>
          <p:cNvSpPr txBox="1">
            <a:spLocks noChangeArrowheads="1"/>
          </p:cNvSpPr>
          <p:nvPr/>
        </p:nvSpPr>
        <p:spPr bwMode="auto">
          <a:xfrm>
            <a:off x="457200" y="2667000"/>
            <a:ext cx="372938" cy="259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E</a:t>
            </a:r>
          </a:p>
          <a:p>
            <a:pPr>
              <a:defRPr/>
            </a:pP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V</a:t>
            </a:r>
            <a:br>
              <a:rPr lang="es-E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br>
              <a:rPr lang="es-E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L</a:t>
            </a:r>
            <a:br>
              <a:rPr lang="es-E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U</a:t>
            </a:r>
            <a:br>
              <a:rPr lang="es-E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br>
              <a:rPr lang="es-E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br>
              <a:rPr lang="es-E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 I</a:t>
            </a:r>
            <a:br>
              <a:rPr lang="es-ES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Ó</a:t>
            </a:r>
          </a:p>
          <a:p>
            <a:pPr>
              <a:defRPr/>
            </a:pPr>
            <a:r>
              <a:rPr lang="es-ES" sz="1600" b="1" dirty="0">
                <a:solidFill>
                  <a:srgbClr val="000000"/>
                </a:solidFill>
                <a:latin typeface="Calibri" pitchFamily="34" charset="0"/>
              </a:rPr>
              <a:t>N</a:t>
            </a:r>
          </a:p>
          <a:p>
            <a:pPr>
              <a:defRPr/>
            </a:pPr>
            <a:endParaRPr lang="es-ES" sz="1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323629" y="1329015"/>
            <a:ext cx="8427192" cy="3539430"/>
            <a:chOff x="320578" y="761286"/>
            <a:chExt cx="8427192" cy="2694004"/>
          </a:xfrm>
        </p:grpSpPr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320578" y="2233993"/>
              <a:ext cx="1872207" cy="632506"/>
            </a:xfrm>
            <a:prstGeom prst="rect">
              <a:avLst/>
            </a:prstGeom>
            <a:solidFill>
              <a:srgbClr val="0070C0"/>
            </a:solidFill>
            <a:ln w="25400">
              <a:solidFill>
                <a:srgbClr val="70717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Acciones Estratégicas Sectoriales</a:t>
              </a:r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2782219" y="761286"/>
              <a:ext cx="5965551" cy="2694004"/>
            </a:xfrm>
            <a:prstGeom prst="rect">
              <a:avLst/>
            </a:prstGeom>
            <a:ln>
              <a:solidFill>
                <a:srgbClr val="707173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4625" indent="-174625" algn="just">
                <a:spcBef>
                  <a:spcPct val="50000"/>
                </a:spcBef>
                <a:buFontTx/>
                <a:buChar char="•"/>
                <a:defRPr/>
              </a:pPr>
              <a:r>
                <a:rPr lang="es-E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Programas </a:t>
              </a: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 proyectos de importancia prioritaria para el Gobierno y para la sociedad.</a:t>
              </a:r>
            </a:p>
            <a:p>
              <a:pPr marL="174625" indent="-174625" algn="just">
                <a:spcBef>
                  <a:spcPct val="50000"/>
                </a:spcBef>
                <a:buFontTx/>
                <a:buChar char="•"/>
                <a:defRPr/>
              </a:pPr>
              <a:r>
                <a:rPr lang="es-E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Máximo </a:t>
              </a: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 acciones por sector y máximo 3 metas por cada acción, de las cuales al menos 2 estarán relacionadas con programas de Inversión Pública. </a:t>
              </a:r>
            </a:p>
            <a:p>
              <a:pPr marL="174625" indent="-174625" algn="just">
                <a:spcBef>
                  <a:spcPct val="50000"/>
                </a:spcBef>
                <a:buFontTx/>
                <a:buChar char="•"/>
                <a:defRPr/>
              </a:pPr>
              <a:r>
                <a:rPr lang="es-E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Los </a:t>
              </a: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sectores aportarán la </a:t>
              </a:r>
              <a:r>
                <a:rPr lang="es-E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estimación </a:t>
              </a: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 </a:t>
              </a:r>
              <a:r>
                <a:rPr lang="es-E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costos  </a:t>
              </a: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 fuentes de financiamiento.</a:t>
              </a:r>
            </a:p>
            <a:p>
              <a:pPr marL="174625" indent="-174625" algn="just">
                <a:spcBef>
                  <a:spcPct val="50000"/>
                </a:spcBef>
                <a:buFontTx/>
                <a:buChar char="•"/>
                <a:defRPr/>
              </a:pP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 se considerarán acciones estratégicas  </a:t>
              </a:r>
              <a:r>
                <a:rPr lang="es-E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las de </a:t>
              </a: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carácter rutinario u operativo</a:t>
              </a:r>
              <a:r>
                <a:rPr lang="es-E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4625" indent="-174625" algn="just">
                <a:spcBef>
                  <a:spcPct val="50000"/>
                </a:spcBef>
                <a:buFontTx/>
                <a:buChar char="•"/>
                <a:defRPr/>
              </a:pPr>
              <a:r>
                <a:rPr lang="es-E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Regiones </a:t>
              </a:r>
              <a:r>
                <a:rPr lang="es-E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de referencia </a:t>
              </a:r>
              <a:r>
                <a:rPr lang="es-E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serán las establecidas en el Decreto 16068-PLAN y sus reformas:  Central, Chorotega, Brunca, Pacífico Central, Huetar Norte y Huetar Atlántica.</a:t>
              </a:r>
            </a:p>
          </p:txBody>
        </p:sp>
      </p:grpSp>
      <p:sp>
        <p:nvSpPr>
          <p:cNvPr id="8" name="7 Flecha derecha"/>
          <p:cNvSpPr/>
          <p:nvPr/>
        </p:nvSpPr>
        <p:spPr>
          <a:xfrm>
            <a:off x="2203104" y="3525461"/>
            <a:ext cx="582166" cy="307839"/>
          </a:xfrm>
          <a:prstGeom prst="rightArrow">
            <a:avLst/>
          </a:prstGeom>
          <a:solidFill>
            <a:srgbClr val="707174"/>
          </a:solidFill>
          <a:ln>
            <a:solidFill>
              <a:srgbClr val="70717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R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19323965"/>
              </p:ext>
            </p:extLst>
          </p:nvPr>
        </p:nvGraphicFramePr>
        <p:xfrm>
          <a:off x="395536" y="764704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4896544" cy="639762"/>
          </a:xfrm>
        </p:spPr>
        <p:txBody>
          <a:bodyPr/>
          <a:lstStyle/>
          <a:p>
            <a:r>
              <a:rPr lang="es-MX" sz="2800" b="1" dirty="0" smtClean="0">
                <a:latin typeface="+mj-lt"/>
              </a:rPr>
              <a:t>LINEAMIENTOS GENERALES</a:t>
            </a:r>
            <a:endParaRPr lang="es-C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03481384"/>
              </p:ext>
            </p:extLst>
          </p:nvPr>
        </p:nvGraphicFramePr>
        <p:xfrm>
          <a:off x="500034" y="1340768"/>
          <a:ext cx="8280400" cy="487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532090"/>
            <a:ext cx="53640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VINCULACIÓN PLAN - PRESUPUESTO</a:t>
            </a:r>
            <a:endParaRPr lang="es-E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n 4" descr="logo_8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1"/>
            <a:ext cx="3600399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426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2060575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pic>
        <p:nvPicPr>
          <p:cNvPr id="6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1"/>
            <a:ext cx="4392487" cy="165618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12726" y="1788071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2060"/>
                </a:solidFill>
                <a:latin typeface="+mj-lt"/>
              </a:rPr>
              <a:t>PLAN SECTORIAL  2011-2014</a:t>
            </a:r>
          </a:p>
          <a:p>
            <a:pPr algn="ctr"/>
            <a:endParaRPr lang="es-MX" sz="3600" b="1" dirty="0" smtClean="0">
              <a:solidFill>
                <a:srgbClr val="002060"/>
              </a:solidFill>
              <a:latin typeface="+mj-lt"/>
            </a:endParaRPr>
          </a:p>
          <a:p>
            <a:pPr lvl="0" algn="just"/>
            <a:r>
              <a:rPr lang="es-ES" sz="2400" b="1" dirty="0" smtClean="0">
                <a:solidFill>
                  <a:srgbClr val="002060"/>
                </a:solidFill>
                <a:latin typeface="+mn-lt"/>
                <a:cs typeface="+mn-cs"/>
              </a:rPr>
              <a:t>Lineamiento:  </a:t>
            </a:r>
            <a:r>
              <a:rPr lang="es-ES" sz="2400" dirty="0" smtClean="0">
                <a:solidFill>
                  <a:srgbClr val="002060"/>
                </a:solidFill>
                <a:latin typeface="+mn-lt"/>
                <a:cs typeface="+mn-cs"/>
              </a:rPr>
              <a:t>Una </a:t>
            </a:r>
            <a:r>
              <a:rPr lang="es-ES" sz="2400" dirty="0">
                <a:solidFill>
                  <a:srgbClr val="002060"/>
                </a:solidFill>
                <a:latin typeface="+mn-lt"/>
                <a:cs typeface="+mn-cs"/>
              </a:rPr>
              <a:t>vez oficializado el PND cada sector elaborará un Plan </a:t>
            </a:r>
            <a:r>
              <a:rPr lang="es-ES" sz="2400" dirty="0" smtClean="0">
                <a:solidFill>
                  <a:srgbClr val="002060"/>
                </a:solidFill>
                <a:latin typeface="+mn-lt"/>
                <a:cs typeface="+mn-cs"/>
              </a:rPr>
              <a:t>Sectorial, </a:t>
            </a:r>
            <a:r>
              <a:rPr lang="es-ES" sz="2400" dirty="0">
                <a:solidFill>
                  <a:srgbClr val="002060"/>
                </a:solidFill>
                <a:latin typeface="+mn-lt"/>
                <a:cs typeface="+mn-cs"/>
              </a:rPr>
              <a:t>con desagregación </a:t>
            </a:r>
            <a:r>
              <a:rPr lang="es-ES" sz="2400" dirty="0" err="1" smtClean="0">
                <a:solidFill>
                  <a:srgbClr val="002060"/>
                </a:solidFill>
                <a:latin typeface="+mn-lt"/>
                <a:cs typeface="+mn-cs"/>
              </a:rPr>
              <a:t>regional,mediante</a:t>
            </a:r>
            <a:r>
              <a:rPr lang="es-ES" sz="2400" dirty="0" smtClean="0">
                <a:solidFill>
                  <a:srgbClr val="002060"/>
                </a:solidFill>
                <a:latin typeface="+mn-lt"/>
                <a:cs typeface="+mn-cs"/>
              </a:rPr>
              <a:t> el cual se </a:t>
            </a:r>
            <a:r>
              <a:rPr lang="es-ES" sz="2400" dirty="0" err="1" smtClean="0">
                <a:solidFill>
                  <a:srgbClr val="002060"/>
                </a:solidFill>
                <a:latin typeface="+mn-lt"/>
                <a:cs typeface="+mn-cs"/>
              </a:rPr>
              <a:t>operativizan</a:t>
            </a:r>
            <a:r>
              <a:rPr lang="es-ES" sz="2400" dirty="0" smtClean="0">
                <a:solidFill>
                  <a:srgbClr val="002060"/>
                </a:solidFill>
                <a:latin typeface="+mn-lt"/>
                <a:cs typeface="+mn-cs"/>
              </a:rPr>
              <a:t> las </a:t>
            </a:r>
            <a:r>
              <a:rPr lang="es-ES" sz="2400" dirty="0">
                <a:solidFill>
                  <a:srgbClr val="002060"/>
                </a:solidFill>
                <a:latin typeface="+mn-lt"/>
                <a:cs typeface="+mn-cs"/>
              </a:rPr>
              <a:t>acciones </a:t>
            </a:r>
            <a:r>
              <a:rPr lang="es-ES" sz="2400" dirty="0" smtClean="0">
                <a:solidFill>
                  <a:srgbClr val="002060"/>
                </a:solidFill>
                <a:latin typeface="+mn-lt"/>
                <a:cs typeface="+mn-cs"/>
              </a:rPr>
              <a:t>estratégicas.</a:t>
            </a:r>
            <a:endParaRPr lang="es-CR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/>
            <a:endParaRPr lang="es-CR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5161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1547664" y="934360"/>
            <a:ext cx="6059022" cy="910464"/>
          </a:xfrm>
          <a:custGeom>
            <a:avLst/>
            <a:gdLst>
              <a:gd name="connsiteX0" fmla="*/ 0 w 7463506"/>
              <a:gd name="connsiteY0" fmla="*/ 112649 h 1126488"/>
              <a:gd name="connsiteX1" fmla="*/ 112649 w 7463506"/>
              <a:gd name="connsiteY1" fmla="*/ 0 h 1126488"/>
              <a:gd name="connsiteX2" fmla="*/ 7350857 w 7463506"/>
              <a:gd name="connsiteY2" fmla="*/ 0 h 1126488"/>
              <a:gd name="connsiteX3" fmla="*/ 7463506 w 7463506"/>
              <a:gd name="connsiteY3" fmla="*/ 112649 h 1126488"/>
              <a:gd name="connsiteX4" fmla="*/ 7463506 w 7463506"/>
              <a:gd name="connsiteY4" fmla="*/ 1013839 h 1126488"/>
              <a:gd name="connsiteX5" fmla="*/ 7350857 w 7463506"/>
              <a:gd name="connsiteY5" fmla="*/ 1126488 h 1126488"/>
              <a:gd name="connsiteX6" fmla="*/ 112649 w 7463506"/>
              <a:gd name="connsiteY6" fmla="*/ 1126488 h 1126488"/>
              <a:gd name="connsiteX7" fmla="*/ 0 w 7463506"/>
              <a:gd name="connsiteY7" fmla="*/ 1013839 h 1126488"/>
              <a:gd name="connsiteX8" fmla="*/ 0 w 7463506"/>
              <a:gd name="connsiteY8" fmla="*/ 112649 h 112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3506" h="1126488">
                <a:moveTo>
                  <a:pt x="0" y="112649"/>
                </a:moveTo>
                <a:cubicBezTo>
                  <a:pt x="0" y="50435"/>
                  <a:pt x="50435" y="0"/>
                  <a:pt x="112649" y="0"/>
                </a:cubicBezTo>
                <a:lnTo>
                  <a:pt x="7350857" y="0"/>
                </a:lnTo>
                <a:cubicBezTo>
                  <a:pt x="7413071" y="0"/>
                  <a:pt x="7463506" y="50435"/>
                  <a:pt x="7463506" y="112649"/>
                </a:cubicBezTo>
                <a:lnTo>
                  <a:pt x="7463506" y="1013839"/>
                </a:lnTo>
                <a:cubicBezTo>
                  <a:pt x="7463506" y="1076053"/>
                  <a:pt x="7413071" y="1126488"/>
                  <a:pt x="7350857" y="1126488"/>
                </a:cubicBezTo>
                <a:lnTo>
                  <a:pt x="112649" y="1126488"/>
                </a:lnTo>
                <a:cubicBezTo>
                  <a:pt x="50435" y="1126488"/>
                  <a:pt x="0" y="1076053"/>
                  <a:pt x="0" y="1013839"/>
                </a:cubicBezTo>
                <a:lnTo>
                  <a:pt x="0" y="112649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574" tIns="78714" rIns="101574" bIns="78714" numCol="1" spcCol="1270" anchor="ctr" anchorCtr="0">
            <a:noAutofit/>
          </a:bodyPr>
          <a:lstStyle/>
          <a:p>
            <a:pPr lvl="0" algn="just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3200" b="1" kern="1200" dirty="0" smtClean="0">
                <a:solidFill>
                  <a:srgbClr val="002060"/>
                </a:solidFill>
              </a:rPr>
              <a:t>CONCEPTO DEL PLAN SECTORIAL</a:t>
            </a:r>
            <a:endParaRPr lang="es-CR" sz="3200" b="1" kern="1200" dirty="0">
              <a:solidFill>
                <a:srgbClr val="002060"/>
              </a:solidFill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1187624" y="2060848"/>
            <a:ext cx="7128792" cy="4032448"/>
          </a:xfrm>
          <a:custGeom>
            <a:avLst/>
            <a:gdLst>
              <a:gd name="connsiteX0" fmla="*/ 0 w 6654556"/>
              <a:gd name="connsiteY0" fmla="*/ 181984 h 1819842"/>
              <a:gd name="connsiteX1" fmla="*/ 181984 w 6654556"/>
              <a:gd name="connsiteY1" fmla="*/ 0 h 1819842"/>
              <a:gd name="connsiteX2" fmla="*/ 6472572 w 6654556"/>
              <a:gd name="connsiteY2" fmla="*/ 0 h 1819842"/>
              <a:gd name="connsiteX3" fmla="*/ 6654556 w 6654556"/>
              <a:gd name="connsiteY3" fmla="*/ 181984 h 1819842"/>
              <a:gd name="connsiteX4" fmla="*/ 6654556 w 6654556"/>
              <a:gd name="connsiteY4" fmla="*/ 1637858 h 1819842"/>
              <a:gd name="connsiteX5" fmla="*/ 6472572 w 6654556"/>
              <a:gd name="connsiteY5" fmla="*/ 1819842 h 1819842"/>
              <a:gd name="connsiteX6" fmla="*/ 181984 w 6654556"/>
              <a:gd name="connsiteY6" fmla="*/ 1819842 h 1819842"/>
              <a:gd name="connsiteX7" fmla="*/ 0 w 6654556"/>
              <a:gd name="connsiteY7" fmla="*/ 1637858 h 1819842"/>
              <a:gd name="connsiteX8" fmla="*/ 0 w 6654556"/>
              <a:gd name="connsiteY8" fmla="*/ 181984 h 18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4556" h="1819842">
                <a:moveTo>
                  <a:pt x="0" y="181984"/>
                </a:moveTo>
                <a:cubicBezTo>
                  <a:pt x="0" y="81477"/>
                  <a:pt x="81477" y="0"/>
                  <a:pt x="181984" y="0"/>
                </a:cubicBezTo>
                <a:lnTo>
                  <a:pt x="6472572" y="0"/>
                </a:lnTo>
                <a:cubicBezTo>
                  <a:pt x="6573079" y="0"/>
                  <a:pt x="6654556" y="81477"/>
                  <a:pt x="6654556" y="181984"/>
                </a:cubicBezTo>
                <a:lnTo>
                  <a:pt x="6654556" y="1637858"/>
                </a:lnTo>
                <a:cubicBezTo>
                  <a:pt x="6654556" y="1738365"/>
                  <a:pt x="6573079" y="1819842"/>
                  <a:pt x="6472572" y="1819842"/>
                </a:cubicBezTo>
                <a:lnTo>
                  <a:pt x="181984" y="1819842"/>
                </a:lnTo>
                <a:cubicBezTo>
                  <a:pt x="81477" y="1819842"/>
                  <a:pt x="0" y="1738365"/>
                  <a:pt x="0" y="1637858"/>
                </a:cubicBezTo>
                <a:lnTo>
                  <a:pt x="0" y="181984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01" tIns="78701" rIns="91401" bIns="78701" numCol="1" spcCol="1270" anchor="ctr" anchorCtr="0">
            <a:noAutofit/>
          </a:bodyPr>
          <a:lstStyle/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000" kern="1200" dirty="0" smtClean="0">
                <a:solidFill>
                  <a:srgbClr val="002060"/>
                </a:solidFill>
              </a:rPr>
              <a:t>Es un instrumento del sector para la orientación, articulación y coordinación interinstitucional y la </a:t>
            </a:r>
            <a:r>
              <a:rPr lang="es-CR" sz="2000" b="1" kern="1200" dirty="0" smtClean="0">
                <a:solidFill>
                  <a:srgbClr val="0000FF"/>
                </a:solidFill>
              </a:rPr>
              <a:t>asignación de recursos</a:t>
            </a:r>
            <a:r>
              <a:rPr lang="es-CR" sz="2000" kern="1200" dirty="0" smtClean="0">
                <a:solidFill>
                  <a:srgbClr val="002060"/>
                </a:solidFill>
              </a:rPr>
              <a:t> para la ejecución y seguimiento de las metas sectoriales y acciones estratégicas sectoriales del PND 2011-2014 a nivel nacional y regional.</a:t>
            </a:r>
          </a:p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dirty="0">
              <a:solidFill>
                <a:srgbClr val="002060"/>
              </a:solidFill>
            </a:endParaRPr>
          </a:p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>
                <a:solidFill>
                  <a:srgbClr val="002060"/>
                </a:solidFill>
              </a:rPr>
              <a:t>Es una herramienta flexible y de ayuda para la organización del sector que responde a sus requerimientos y a las condiciones coyunturales del período 2011-2014</a:t>
            </a:r>
          </a:p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dirty="0">
              <a:solidFill>
                <a:srgbClr val="002060"/>
              </a:solidFill>
            </a:endParaRPr>
          </a:p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>
                <a:solidFill>
                  <a:srgbClr val="002060"/>
                </a:solidFill>
              </a:rPr>
              <a:t>MIDEPLAN aporta los lineamientos metodológicos básicos, pero la realización del Plan es responsabilidad exclusiva de la rectoría sectorial</a:t>
            </a:r>
            <a:endParaRPr lang="es-CR" sz="20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4680520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b="1" dirty="0" smtClean="0">
                <a:latin typeface="+mj-lt"/>
              </a:rPr>
              <a:t>COSTA RICA</a:t>
            </a:r>
          </a:p>
          <a:p>
            <a:endParaRPr lang="es-MX" sz="2400" dirty="0" smtClean="0">
              <a:latin typeface="+mn-lt"/>
            </a:endParaRPr>
          </a:p>
          <a:p>
            <a:r>
              <a:rPr lang="es-MX" sz="2800" dirty="0" smtClean="0">
                <a:latin typeface="+mn-lt"/>
              </a:rPr>
              <a:t>Concepción del PND</a:t>
            </a:r>
          </a:p>
          <a:p>
            <a:r>
              <a:rPr lang="es-MX" sz="2800" dirty="0" smtClean="0">
                <a:latin typeface="+mn-lt"/>
              </a:rPr>
              <a:t>Como se elaboró el PND</a:t>
            </a:r>
          </a:p>
          <a:p>
            <a:r>
              <a:rPr lang="es-MX" sz="2800" dirty="0" smtClean="0">
                <a:latin typeface="+mn-lt"/>
              </a:rPr>
              <a:t>Características y componentes del PND</a:t>
            </a:r>
          </a:p>
          <a:p>
            <a:r>
              <a:rPr lang="es-MX" sz="2800" dirty="0" smtClean="0">
                <a:latin typeface="+mn-lt"/>
              </a:rPr>
              <a:t>Planes Sectoriales y PND</a:t>
            </a:r>
          </a:p>
          <a:p>
            <a:r>
              <a:rPr lang="es-MX" sz="2800" dirty="0">
                <a:latin typeface="+mn-lt"/>
              </a:rPr>
              <a:t>Modificaciones al </a:t>
            </a:r>
            <a:r>
              <a:rPr lang="es-MX" sz="2800" dirty="0" smtClean="0">
                <a:latin typeface="+mn-lt"/>
              </a:rPr>
              <a:t>PND</a:t>
            </a:r>
          </a:p>
          <a:p>
            <a:pPr marL="0" indent="0">
              <a:buNone/>
            </a:pPr>
            <a:endParaRPr lang="es-CR" sz="240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7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orma libre"/>
          <p:cNvSpPr/>
          <p:nvPr/>
        </p:nvSpPr>
        <p:spPr>
          <a:xfrm>
            <a:off x="827584" y="2132856"/>
            <a:ext cx="7920880" cy="3816424"/>
          </a:xfrm>
          <a:custGeom>
            <a:avLst/>
            <a:gdLst>
              <a:gd name="connsiteX0" fmla="*/ 0 w 6781179"/>
              <a:gd name="connsiteY0" fmla="*/ 131781 h 1317806"/>
              <a:gd name="connsiteX1" fmla="*/ 131781 w 6781179"/>
              <a:gd name="connsiteY1" fmla="*/ 0 h 1317806"/>
              <a:gd name="connsiteX2" fmla="*/ 6649398 w 6781179"/>
              <a:gd name="connsiteY2" fmla="*/ 0 h 1317806"/>
              <a:gd name="connsiteX3" fmla="*/ 6781179 w 6781179"/>
              <a:gd name="connsiteY3" fmla="*/ 131781 h 1317806"/>
              <a:gd name="connsiteX4" fmla="*/ 6781179 w 6781179"/>
              <a:gd name="connsiteY4" fmla="*/ 1186025 h 1317806"/>
              <a:gd name="connsiteX5" fmla="*/ 6649398 w 6781179"/>
              <a:gd name="connsiteY5" fmla="*/ 1317806 h 1317806"/>
              <a:gd name="connsiteX6" fmla="*/ 131781 w 6781179"/>
              <a:gd name="connsiteY6" fmla="*/ 1317806 h 1317806"/>
              <a:gd name="connsiteX7" fmla="*/ 0 w 6781179"/>
              <a:gd name="connsiteY7" fmla="*/ 1186025 h 1317806"/>
              <a:gd name="connsiteX8" fmla="*/ 0 w 6781179"/>
              <a:gd name="connsiteY8" fmla="*/ 131781 h 131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1179" h="1317806">
                <a:moveTo>
                  <a:pt x="0" y="131781"/>
                </a:moveTo>
                <a:cubicBezTo>
                  <a:pt x="0" y="59000"/>
                  <a:pt x="59000" y="0"/>
                  <a:pt x="131781" y="0"/>
                </a:cubicBezTo>
                <a:lnTo>
                  <a:pt x="6649398" y="0"/>
                </a:lnTo>
                <a:cubicBezTo>
                  <a:pt x="6722179" y="0"/>
                  <a:pt x="6781179" y="59000"/>
                  <a:pt x="6781179" y="131781"/>
                </a:cubicBezTo>
                <a:lnTo>
                  <a:pt x="6781179" y="1186025"/>
                </a:lnTo>
                <a:cubicBezTo>
                  <a:pt x="6781179" y="1258806"/>
                  <a:pt x="6722179" y="1317806"/>
                  <a:pt x="6649398" y="1317806"/>
                </a:cubicBezTo>
                <a:lnTo>
                  <a:pt x="131781" y="1317806"/>
                </a:lnTo>
                <a:cubicBezTo>
                  <a:pt x="59000" y="1317806"/>
                  <a:pt x="0" y="1258806"/>
                  <a:pt x="0" y="1186025"/>
                </a:cubicBezTo>
                <a:lnTo>
                  <a:pt x="0" y="131781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07" tIns="66537" rIns="80507" bIns="66537" numCol="1" spcCol="1270" anchor="ctr" anchorCtr="0">
            <a:noAutofit/>
          </a:bodyPr>
          <a:lstStyle/>
          <a:p>
            <a:pPr algn="just" defTabSz="977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_tradnl" sz="2000" b="1" dirty="0">
                <a:solidFill>
                  <a:srgbClr val="0000FF"/>
                </a:solidFill>
              </a:rPr>
              <a:t>De los Ministros Rectores: </a:t>
            </a:r>
            <a:r>
              <a:rPr lang="es-ES_tradnl" sz="2000" dirty="0">
                <a:solidFill>
                  <a:srgbClr val="002060"/>
                </a:solidFill>
              </a:rPr>
              <a:t>Dirigir y coordinar la elaboración del </a:t>
            </a:r>
            <a:r>
              <a:rPr lang="es-ES_tradnl" sz="2000" dirty="0" smtClean="0">
                <a:solidFill>
                  <a:srgbClr val="002060"/>
                </a:solidFill>
              </a:rPr>
              <a:t>Plan </a:t>
            </a:r>
            <a:r>
              <a:rPr lang="es-ES_tradnl" sz="2000" dirty="0">
                <a:solidFill>
                  <a:srgbClr val="002060"/>
                </a:solidFill>
              </a:rPr>
              <a:t>Sectorial, supervisar su ejecución y evaluarla. </a:t>
            </a:r>
            <a:endParaRPr lang="es-ES_tradnl" sz="2000" dirty="0" smtClean="0">
              <a:solidFill>
                <a:srgbClr val="002060"/>
              </a:solidFill>
            </a:endParaRPr>
          </a:p>
          <a:p>
            <a:pPr algn="just" defTabSz="977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2000" b="1" kern="1200" dirty="0" smtClean="0">
                <a:solidFill>
                  <a:srgbClr val="0000FF"/>
                </a:solidFill>
              </a:rPr>
              <a:t>De </a:t>
            </a:r>
            <a:r>
              <a:rPr lang="es-MX" sz="2000" b="1" kern="1200" dirty="0" smtClean="0">
                <a:solidFill>
                  <a:srgbClr val="0000FF"/>
                </a:solidFill>
              </a:rPr>
              <a:t>las secretarías sectoriales </a:t>
            </a:r>
            <a:r>
              <a:rPr lang="es-MX" sz="2000" kern="1200" dirty="0" smtClean="0">
                <a:solidFill>
                  <a:srgbClr val="002060"/>
                </a:solidFill>
              </a:rPr>
              <a:t>deben elaborar el Plan Sectorial con fundamento en el PND.</a:t>
            </a:r>
          </a:p>
          <a:p>
            <a:pPr lvl="0" algn="just" defTabSz="977900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2000" dirty="0" smtClean="0">
                <a:solidFill>
                  <a:srgbClr val="002060"/>
                </a:solidFill>
              </a:rPr>
              <a:t>Adoptar </a:t>
            </a:r>
            <a:r>
              <a:rPr lang="es-MX" sz="2000" dirty="0" smtClean="0">
                <a:solidFill>
                  <a:srgbClr val="002060"/>
                </a:solidFill>
              </a:rPr>
              <a:t>los acuerdos necesarios para la ejecución del Plan Sectorial y velar por la ejecución de las políticas sectoriales dictadas por el Ministro Rector.</a:t>
            </a:r>
          </a:p>
          <a:p>
            <a:pPr lvl="0" algn="just" defTabSz="977900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2000" dirty="0" smtClean="0">
                <a:solidFill>
                  <a:srgbClr val="002060"/>
                </a:solidFill>
              </a:rPr>
              <a:t>Coordinar </a:t>
            </a:r>
            <a:r>
              <a:rPr lang="es-MX" sz="2000" dirty="0" smtClean="0">
                <a:solidFill>
                  <a:srgbClr val="002060"/>
                </a:solidFill>
              </a:rPr>
              <a:t>el proceso de planificación, comunicación, seguimiento y evaluación de las políticas sectoriales, entre otras.</a:t>
            </a:r>
          </a:p>
          <a:p>
            <a:pPr algn="just" defTabSz="977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_tradnl" sz="2000" b="1" dirty="0" smtClean="0">
                <a:solidFill>
                  <a:srgbClr val="0000FF"/>
                </a:solidFill>
              </a:rPr>
              <a:t>Plazo</a:t>
            </a:r>
            <a:r>
              <a:rPr lang="es-ES_tradnl" sz="2000" b="1" dirty="0">
                <a:solidFill>
                  <a:srgbClr val="0000FF"/>
                </a:solidFill>
              </a:rPr>
              <a:t>:  </a:t>
            </a:r>
            <a:r>
              <a:rPr lang="es-ES_tradnl" sz="2000" dirty="0">
                <a:solidFill>
                  <a:srgbClr val="002060"/>
                </a:solidFill>
              </a:rPr>
              <a:t>6 meses </a:t>
            </a:r>
          </a:p>
          <a:p>
            <a:pPr lvl="0" algn="just" defTabSz="9779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s-MX" sz="2000" dirty="0" smtClean="0">
              <a:solidFill>
                <a:srgbClr val="002060"/>
              </a:solidFill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251520" y="764704"/>
            <a:ext cx="8136904" cy="720080"/>
          </a:xfrm>
          <a:custGeom>
            <a:avLst/>
            <a:gdLst>
              <a:gd name="connsiteX0" fmla="*/ 0 w 8476473"/>
              <a:gd name="connsiteY0" fmla="*/ 131781 h 1317806"/>
              <a:gd name="connsiteX1" fmla="*/ 131781 w 8476473"/>
              <a:gd name="connsiteY1" fmla="*/ 0 h 1317806"/>
              <a:gd name="connsiteX2" fmla="*/ 8344692 w 8476473"/>
              <a:gd name="connsiteY2" fmla="*/ 0 h 1317806"/>
              <a:gd name="connsiteX3" fmla="*/ 8476473 w 8476473"/>
              <a:gd name="connsiteY3" fmla="*/ 131781 h 1317806"/>
              <a:gd name="connsiteX4" fmla="*/ 8476473 w 8476473"/>
              <a:gd name="connsiteY4" fmla="*/ 1186025 h 1317806"/>
              <a:gd name="connsiteX5" fmla="*/ 8344692 w 8476473"/>
              <a:gd name="connsiteY5" fmla="*/ 1317806 h 1317806"/>
              <a:gd name="connsiteX6" fmla="*/ 131781 w 8476473"/>
              <a:gd name="connsiteY6" fmla="*/ 1317806 h 1317806"/>
              <a:gd name="connsiteX7" fmla="*/ 0 w 8476473"/>
              <a:gd name="connsiteY7" fmla="*/ 1186025 h 1317806"/>
              <a:gd name="connsiteX8" fmla="*/ 0 w 8476473"/>
              <a:gd name="connsiteY8" fmla="*/ 131781 h 131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6473" h="1317806">
                <a:moveTo>
                  <a:pt x="0" y="131781"/>
                </a:moveTo>
                <a:cubicBezTo>
                  <a:pt x="0" y="59000"/>
                  <a:pt x="59000" y="0"/>
                  <a:pt x="131781" y="0"/>
                </a:cubicBezTo>
                <a:lnTo>
                  <a:pt x="8344692" y="0"/>
                </a:lnTo>
                <a:cubicBezTo>
                  <a:pt x="8417473" y="0"/>
                  <a:pt x="8476473" y="59000"/>
                  <a:pt x="8476473" y="131781"/>
                </a:cubicBezTo>
                <a:lnTo>
                  <a:pt x="8476473" y="1186025"/>
                </a:lnTo>
                <a:cubicBezTo>
                  <a:pt x="8476473" y="1258806"/>
                  <a:pt x="8417473" y="1317806"/>
                  <a:pt x="8344692" y="1317806"/>
                </a:cubicBezTo>
                <a:lnTo>
                  <a:pt x="131781" y="1317806"/>
                </a:lnTo>
                <a:cubicBezTo>
                  <a:pt x="59000" y="1317806"/>
                  <a:pt x="0" y="1258806"/>
                  <a:pt x="0" y="1186025"/>
                </a:cubicBezTo>
                <a:lnTo>
                  <a:pt x="0" y="131781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22" tIns="70347" rIns="86222" bIns="70347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400" b="1" kern="1200" dirty="0" smtClean="0">
              <a:solidFill>
                <a:srgbClr val="002060"/>
              </a:solidFill>
            </a:endParaRPr>
          </a:p>
          <a:p>
            <a:pPr lvl="0" algn="ctr" defTabSz="1111250" rtl="0">
              <a:spcBef>
                <a:spcPct val="0"/>
              </a:spcBef>
              <a:spcAft>
                <a:spcPts val="0"/>
              </a:spcAft>
            </a:pPr>
            <a:r>
              <a:rPr lang="es-MX" sz="2400" b="1" kern="1200" dirty="0" smtClean="0">
                <a:solidFill>
                  <a:srgbClr val="002060"/>
                </a:solidFill>
              </a:rPr>
              <a:t>Responsab</a:t>
            </a:r>
            <a:r>
              <a:rPr lang="es-MX" sz="2400" b="1" dirty="0" smtClean="0">
                <a:solidFill>
                  <a:srgbClr val="002060"/>
                </a:solidFill>
              </a:rPr>
              <a:t>ilidades Sectoriales</a:t>
            </a:r>
          </a:p>
          <a:p>
            <a:pPr lvl="0" algn="ctr" defTabSz="1111250" rtl="0">
              <a:spcBef>
                <a:spcPct val="0"/>
              </a:spcBef>
              <a:spcAft>
                <a:spcPts val="0"/>
              </a:spcAft>
            </a:pPr>
            <a:r>
              <a:rPr lang="es-MX" sz="2400" b="1" dirty="0" smtClean="0">
                <a:solidFill>
                  <a:srgbClr val="002060"/>
                </a:solidFill>
              </a:rPr>
              <a:t>según Reglamento Orgánico del Poder Ejecutivo</a:t>
            </a:r>
            <a:r>
              <a:rPr lang="es-MX" sz="2400" b="1" kern="1200" dirty="0" smtClean="0">
                <a:solidFill>
                  <a:srgbClr val="002060"/>
                </a:solidFill>
              </a:rPr>
              <a:t> </a:t>
            </a:r>
          </a:p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R" sz="2400" b="1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323527" y="980728"/>
            <a:ext cx="7775351" cy="853607"/>
          </a:xfrm>
          <a:custGeom>
            <a:avLst/>
            <a:gdLst>
              <a:gd name="connsiteX0" fmla="*/ 0 w 8784976"/>
              <a:gd name="connsiteY0" fmla="*/ 0 h 1440000"/>
              <a:gd name="connsiteX1" fmla="*/ 8784976 w 8784976"/>
              <a:gd name="connsiteY1" fmla="*/ 0 h 1440000"/>
              <a:gd name="connsiteX2" fmla="*/ 8784976 w 8784976"/>
              <a:gd name="connsiteY2" fmla="*/ 1440000 h 1440000"/>
              <a:gd name="connsiteX3" fmla="*/ 0 w 8784976"/>
              <a:gd name="connsiteY3" fmla="*/ 1440000 h 1440000"/>
              <a:gd name="connsiteX4" fmla="*/ 0 w 8784976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1440000">
                <a:moveTo>
                  <a:pt x="0" y="0"/>
                </a:moveTo>
                <a:lnTo>
                  <a:pt x="8784976" y="0"/>
                </a:lnTo>
                <a:lnTo>
                  <a:pt x="8784976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b="1" kern="1200" dirty="0" smtClean="0">
                <a:solidFill>
                  <a:srgbClr val="002060"/>
                </a:solidFill>
              </a:rPr>
              <a:t>INSUMOS PARA LA REALIZACIÓN DEL 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b="1" kern="1200" dirty="0" smtClean="0">
                <a:solidFill>
                  <a:srgbClr val="002060"/>
                </a:solidFill>
              </a:rPr>
              <a:t>PLAN SECTORIAL 2011-2014</a:t>
            </a:r>
            <a:endParaRPr lang="es-CR" sz="2400" b="1" kern="1200" dirty="0">
              <a:solidFill>
                <a:srgbClr val="002060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755576" y="1916832"/>
            <a:ext cx="7416824" cy="4176464"/>
          </a:xfrm>
          <a:custGeom>
            <a:avLst/>
            <a:gdLst>
              <a:gd name="connsiteX0" fmla="*/ 0 w 8784976"/>
              <a:gd name="connsiteY0" fmla="*/ 0 h 5078250"/>
              <a:gd name="connsiteX1" fmla="*/ 8784976 w 8784976"/>
              <a:gd name="connsiteY1" fmla="*/ 0 h 5078250"/>
              <a:gd name="connsiteX2" fmla="*/ 8784976 w 8784976"/>
              <a:gd name="connsiteY2" fmla="*/ 5078250 h 5078250"/>
              <a:gd name="connsiteX3" fmla="*/ 0 w 8784976"/>
              <a:gd name="connsiteY3" fmla="*/ 5078250 h 5078250"/>
              <a:gd name="connsiteX4" fmla="*/ 0 w 8784976"/>
              <a:gd name="connsiteY4" fmla="*/ 0 h 50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5078250">
                <a:moveTo>
                  <a:pt x="0" y="0"/>
                </a:moveTo>
                <a:lnTo>
                  <a:pt x="8784976" y="0"/>
                </a:lnTo>
                <a:lnTo>
                  <a:pt x="8784976" y="5078250"/>
                </a:lnTo>
                <a:lnTo>
                  <a:pt x="0" y="50782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har char="••"/>
            </a:pPr>
            <a:r>
              <a:rPr lang="es-MX" sz="2000" dirty="0">
                <a:solidFill>
                  <a:srgbClr val="002060"/>
                </a:solidFill>
              </a:rPr>
              <a:t>Los planes estratégicos institucionales del 2011-2014. </a:t>
            </a:r>
          </a:p>
          <a:p>
            <a:pPr marL="228600" lvl="1" indent="-2286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har char="••"/>
            </a:pPr>
            <a:r>
              <a:rPr lang="es-MX" sz="2000" kern="1200" dirty="0" smtClean="0">
                <a:solidFill>
                  <a:srgbClr val="002060"/>
                </a:solidFill>
              </a:rPr>
              <a:t>Los lineamientos metodológicos básicos emitidos por MIDEPLAN para elaborar el Plan Sectorial 2011-2014.</a:t>
            </a:r>
            <a:endParaRPr lang="es-CR" sz="2000" kern="1200" dirty="0">
              <a:solidFill>
                <a:srgbClr val="002060"/>
              </a:solidFill>
            </a:endParaRPr>
          </a:p>
          <a:p>
            <a:pPr marL="228600" lvl="1" indent="-2286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har char="••"/>
            </a:pPr>
            <a:r>
              <a:rPr lang="es-MX" sz="2000" kern="1200" dirty="0" smtClean="0">
                <a:solidFill>
                  <a:srgbClr val="002060"/>
                </a:solidFill>
              </a:rPr>
              <a:t>El diagnóstico sectorial elaborado para el PND 2011-2014 mediante el Análisis de Situación del Sector. </a:t>
            </a:r>
            <a:endParaRPr lang="es-CR" sz="2000" kern="1200" dirty="0">
              <a:solidFill>
                <a:srgbClr val="002060"/>
              </a:solidFill>
            </a:endParaRPr>
          </a:p>
          <a:p>
            <a:pPr marL="228600" lvl="1" indent="-2286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har char="••"/>
            </a:pPr>
            <a:r>
              <a:rPr lang="es-MX" sz="2000" kern="1200" dirty="0" smtClean="0">
                <a:solidFill>
                  <a:srgbClr val="002060"/>
                </a:solidFill>
              </a:rPr>
              <a:t>PND 2011-2014: los lineamientos de políticas, metas y acciones estratégicas sectoriales.</a:t>
            </a:r>
            <a:endParaRPr lang="es-CR" sz="2000" kern="1200" dirty="0">
              <a:solidFill>
                <a:srgbClr val="002060"/>
              </a:solidFill>
            </a:endParaRPr>
          </a:p>
          <a:p>
            <a:pPr marL="228600" lvl="1" indent="-2286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har char="••"/>
            </a:pPr>
            <a:r>
              <a:rPr lang="es-CR" sz="2000" kern="1200" dirty="0" smtClean="0">
                <a:solidFill>
                  <a:srgbClr val="002060"/>
                </a:solidFill>
              </a:rPr>
              <a:t>L</a:t>
            </a:r>
            <a:r>
              <a:rPr lang="es-MX" sz="2000" kern="1200" dirty="0" smtClean="0">
                <a:solidFill>
                  <a:srgbClr val="002060"/>
                </a:solidFill>
              </a:rPr>
              <a:t>as propuestas integradas regionalmente de los diversos planes cantonales existentes, cuando los hay.</a:t>
            </a:r>
            <a:endParaRPr lang="es-CR" sz="20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2060575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pic>
        <p:nvPicPr>
          <p:cNvPr id="6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1"/>
            <a:ext cx="4392487" cy="165618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15615" y="3091358"/>
            <a:ext cx="691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+mj-lt"/>
              </a:rPr>
              <a:t>MODIFICACIONES AL PND 2011-2014 </a:t>
            </a:r>
            <a:endParaRPr lang="es-CR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2006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195779"/>
              </p:ext>
            </p:extLst>
          </p:nvPr>
        </p:nvGraphicFramePr>
        <p:xfrm>
          <a:off x="457200" y="1268760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07504" y="260648"/>
            <a:ext cx="612067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2800" b="1" spc="10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MODIFICACIONES</a:t>
            </a:r>
          </a:p>
        </p:txBody>
      </p:sp>
    </p:spTree>
    <p:extLst>
      <p:ext uri="{BB962C8B-B14F-4D97-AF65-F5344CB8AC3E}">
        <p14:creationId xmlns:p14="http://schemas.microsoft.com/office/powerpoint/2010/main" val="895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graphicFrame>
        <p:nvGraphicFramePr>
          <p:cNvPr id="5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417700"/>
              </p:ext>
            </p:extLst>
          </p:nvPr>
        </p:nvGraphicFramePr>
        <p:xfrm>
          <a:off x="611560" y="1916832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899592" y="764704"/>
            <a:ext cx="66247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3200" b="1" dirty="0" smtClean="0">
                <a:latin typeface="+mj-lt"/>
              </a:rPr>
              <a:t>PROCEDIMIENTO PARA MODIFICACIONES AL PND</a:t>
            </a:r>
            <a:endParaRPr lang="es-C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-39935" y="439701"/>
            <a:ext cx="6120680" cy="863383"/>
          </a:xfrm>
          <a:custGeom>
            <a:avLst/>
            <a:gdLst>
              <a:gd name="connsiteX0" fmla="*/ 0 w 8784976"/>
              <a:gd name="connsiteY0" fmla="*/ 0 h 1440000"/>
              <a:gd name="connsiteX1" fmla="*/ 8784976 w 8784976"/>
              <a:gd name="connsiteY1" fmla="*/ 0 h 1440000"/>
              <a:gd name="connsiteX2" fmla="*/ 8784976 w 8784976"/>
              <a:gd name="connsiteY2" fmla="*/ 1440000 h 1440000"/>
              <a:gd name="connsiteX3" fmla="*/ 0 w 8784976"/>
              <a:gd name="connsiteY3" fmla="*/ 1440000 h 1440000"/>
              <a:gd name="connsiteX4" fmla="*/ 0 w 8784976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1440000">
                <a:moveTo>
                  <a:pt x="0" y="0"/>
                </a:moveTo>
                <a:lnTo>
                  <a:pt x="8784976" y="0"/>
                </a:lnTo>
                <a:lnTo>
                  <a:pt x="8784976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200" b="1" kern="1200" dirty="0" smtClean="0">
                <a:solidFill>
                  <a:srgbClr val="002060"/>
                </a:solidFill>
              </a:rPr>
              <a:t>      AVANCES Y CONSIDERACIONES</a:t>
            </a:r>
            <a:endParaRPr lang="es-CR" sz="3200" b="1" kern="1200" dirty="0">
              <a:solidFill>
                <a:srgbClr val="002060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539552" y="1303084"/>
            <a:ext cx="8352928" cy="5294268"/>
          </a:xfrm>
          <a:custGeom>
            <a:avLst/>
            <a:gdLst>
              <a:gd name="connsiteX0" fmla="*/ 0 w 8784976"/>
              <a:gd name="connsiteY0" fmla="*/ 0 h 5078250"/>
              <a:gd name="connsiteX1" fmla="*/ 8784976 w 8784976"/>
              <a:gd name="connsiteY1" fmla="*/ 0 h 5078250"/>
              <a:gd name="connsiteX2" fmla="*/ 8784976 w 8784976"/>
              <a:gd name="connsiteY2" fmla="*/ 5078250 h 5078250"/>
              <a:gd name="connsiteX3" fmla="*/ 0 w 8784976"/>
              <a:gd name="connsiteY3" fmla="*/ 5078250 h 5078250"/>
              <a:gd name="connsiteX4" fmla="*/ 0 w 8784976"/>
              <a:gd name="connsiteY4" fmla="*/ 0 h 50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5078250">
                <a:moveTo>
                  <a:pt x="0" y="0"/>
                </a:moveTo>
                <a:lnTo>
                  <a:pt x="8784976" y="0"/>
                </a:lnTo>
                <a:lnTo>
                  <a:pt x="8784976" y="5078250"/>
                </a:lnTo>
                <a:lnTo>
                  <a:pt x="0" y="50782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342900" lvl="1" indent="-3429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PND más estratégico (Enfoque </a:t>
            </a:r>
            <a:r>
              <a:rPr lang="es-CR" sz="2000" dirty="0" err="1" smtClean="0">
                <a:solidFill>
                  <a:srgbClr val="002060"/>
                </a:solidFill>
              </a:rPr>
              <a:t>GpR</a:t>
            </a:r>
            <a:r>
              <a:rPr lang="es-CR" sz="2000" dirty="0" smtClean="0">
                <a:solidFill>
                  <a:srgbClr val="002060"/>
                </a:solidFill>
              </a:rPr>
              <a:t>).  </a:t>
            </a:r>
            <a:r>
              <a:rPr lang="es-CR" sz="2000" b="1" dirty="0" smtClean="0">
                <a:solidFill>
                  <a:srgbClr val="002060"/>
                </a:solidFill>
              </a:rPr>
              <a:t>COORDINACION</a:t>
            </a:r>
          </a:p>
          <a:p>
            <a:pPr marL="342900" lvl="1" indent="-3429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Políticas </a:t>
            </a:r>
            <a:r>
              <a:rPr lang="es-CR" sz="2000" dirty="0">
                <a:solidFill>
                  <a:srgbClr val="002060"/>
                </a:solidFill>
              </a:rPr>
              <a:t>Públicas en temáticas </a:t>
            </a:r>
            <a:r>
              <a:rPr lang="es-CR" sz="2000" dirty="0" smtClean="0">
                <a:solidFill>
                  <a:srgbClr val="002060"/>
                </a:solidFill>
              </a:rPr>
              <a:t>sensibles con el objetivo de avanzar en la </a:t>
            </a:r>
            <a:r>
              <a:rPr lang="es-CR" sz="2000" dirty="0">
                <a:solidFill>
                  <a:srgbClr val="002060"/>
                </a:solidFill>
              </a:rPr>
              <a:t>equidad y la inclusión</a:t>
            </a:r>
            <a:r>
              <a:rPr lang="es-CR" sz="2000" dirty="0" smtClean="0">
                <a:solidFill>
                  <a:srgbClr val="002060"/>
                </a:solidFill>
              </a:rPr>
              <a:t>.  PIEG  -  Personas con Discapacidad – Migratoria.</a:t>
            </a:r>
            <a:endParaRPr lang="es-CR" sz="2000" dirty="0">
              <a:solidFill>
                <a:srgbClr val="002060"/>
              </a:solidFill>
            </a:endParaRPr>
          </a:p>
          <a:p>
            <a:pPr marL="342900" lvl="1" indent="-3429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La estructura sectorial ha facilitado la coordinación </a:t>
            </a:r>
            <a:r>
              <a:rPr lang="es-CR" sz="2000" dirty="0">
                <a:solidFill>
                  <a:srgbClr val="002060"/>
                </a:solidFill>
              </a:rPr>
              <a:t>– </a:t>
            </a:r>
            <a:r>
              <a:rPr lang="es-CR" sz="2000" dirty="0" smtClean="0">
                <a:solidFill>
                  <a:srgbClr val="002060"/>
                </a:solidFill>
              </a:rPr>
              <a:t>articulación </a:t>
            </a:r>
            <a:r>
              <a:rPr lang="es-CR" sz="2000" dirty="0">
                <a:solidFill>
                  <a:srgbClr val="002060"/>
                </a:solidFill>
              </a:rPr>
              <a:t>de </a:t>
            </a:r>
            <a:r>
              <a:rPr lang="es-CR" sz="2000" dirty="0" smtClean="0">
                <a:solidFill>
                  <a:srgbClr val="002060"/>
                </a:solidFill>
              </a:rPr>
              <a:t>las instituciones para dar cumplimiento a las acciones.</a:t>
            </a:r>
          </a:p>
          <a:p>
            <a:pPr marL="342900" lvl="1" indent="-3429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El Abordaje Regional en las Propuestas Sectoriales.</a:t>
            </a:r>
          </a:p>
          <a:p>
            <a:pPr marL="342900" lvl="1" indent="-3429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Tres niveles de metas establecidos en el PND son evaluables.   </a:t>
            </a:r>
          </a:p>
          <a:p>
            <a:pPr marL="342900" lvl="1" indent="-342900" algn="just" defTabSz="1066800" rtl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El instrumento de programación y seguimiento y evaluación sectorial e institucional (MAPSESI) recoge la información tanto sectorial, institucional y regional. 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R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C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107504" y="467503"/>
            <a:ext cx="6120680" cy="863383"/>
          </a:xfrm>
          <a:custGeom>
            <a:avLst/>
            <a:gdLst>
              <a:gd name="connsiteX0" fmla="*/ 0 w 8784976"/>
              <a:gd name="connsiteY0" fmla="*/ 0 h 1440000"/>
              <a:gd name="connsiteX1" fmla="*/ 8784976 w 8784976"/>
              <a:gd name="connsiteY1" fmla="*/ 0 h 1440000"/>
              <a:gd name="connsiteX2" fmla="*/ 8784976 w 8784976"/>
              <a:gd name="connsiteY2" fmla="*/ 1440000 h 1440000"/>
              <a:gd name="connsiteX3" fmla="*/ 0 w 8784976"/>
              <a:gd name="connsiteY3" fmla="*/ 1440000 h 1440000"/>
              <a:gd name="connsiteX4" fmla="*/ 0 w 8784976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1440000">
                <a:moveTo>
                  <a:pt x="0" y="0"/>
                </a:moveTo>
                <a:lnTo>
                  <a:pt x="8784976" y="0"/>
                </a:lnTo>
                <a:lnTo>
                  <a:pt x="8784976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rgbClr val="002060"/>
                </a:solidFill>
                <a:latin typeface="+mj-lt"/>
              </a:rPr>
              <a:t>   DESAFÍOS Y CONSIDERACIONES</a:t>
            </a:r>
            <a:endParaRPr lang="es-CR" sz="2800" b="1" kern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371153" y="1268760"/>
            <a:ext cx="8640960" cy="5043189"/>
          </a:xfrm>
          <a:custGeom>
            <a:avLst/>
            <a:gdLst>
              <a:gd name="connsiteX0" fmla="*/ 0 w 8784976"/>
              <a:gd name="connsiteY0" fmla="*/ 0 h 5078250"/>
              <a:gd name="connsiteX1" fmla="*/ 8784976 w 8784976"/>
              <a:gd name="connsiteY1" fmla="*/ 0 h 5078250"/>
              <a:gd name="connsiteX2" fmla="*/ 8784976 w 8784976"/>
              <a:gd name="connsiteY2" fmla="*/ 5078250 h 5078250"/>
              <a:gd name="connsiteX3" fmla="*/ 0 w 8784976"/>
              <a:gd name="connsiteY3" fmla="*/ 5078250 h 5078250"/>
              <a:gd name="connsiteX4" fmla="*/ 0 w 8784976"/>
              <a:gd name="connsiteY4" fmla="*/ 0 h 50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5078250">
                <a:moveTo>
                  <a:pt x="0" y="0"/>
                </a:moveTo>
                <a:lnTo>
                  <a:pt x="8784976" y="0"/>
                </a:lnTo>
                <a:lnTo>
                  <a:pt x="8784976" y="5078250"/>
                </a:lnTo>
                <a:lnTo>
                  <a:pt x="0" y="50782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342900" lvl="1" indent="-342900" algn="just" defTabSz="10668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PND </a:t>
            </a:r>
            <a:r>
              <a:rPr lang="es-CR" sz="2000" dirty="0">
                <a:solidFill>
                  <a:srgbClr val="002060"/>
                </a:solidFill>
              </a:rPr>
              <a:t>aún más estratégico y con el enfoque de </a:t>
            </a:r>
            <a:r>
              <a:rPr lang="es-CR" sz="2000" dirty="0" err="1" smtClean="0">
                <a:solidFill>
                  <a:srgbClr val="002060"/>
                </a:solidFill>
              </a:rPr>
              <a:t>GpR</a:t>
            </a:r>
            <a:r>
              <a:rPr lang="es-CR" sz="2000" dirty="0">
                <a:solidFill>
                  <a:srgbClr val="002060"/>
                </a:solidFill>
              </a:rPr>
              <a:t>.</a:t>
            </a:r>
          </a:p>
          <a:p>
            <a:pPr marL="342900" lvl="1" indent="-342900" algn="just" defTabSz="1066800" rtl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Lineamientos que potencien la coordinación y articulación entre sectores y al interno del sector.</a:t>
            </a:r>
          </a:p>
          <a:p>
            <a:pPr marL="342900" lvl="1" indent="-342900" algn="just" defTabSz="1066800" rtl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Incluir en el PND a las poblaciones  objetivo/beneficiarias y grupos de interés.</a:t>
            </a:r>
          </a:p>
          <a:p>
            <a:pPr marL="342900" lvl="1" indent="-342900" algn="just" defTabSz="1066800" rtl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Mayor Vinculación </a:t>
            </a:r>
            <a:r>
              <a:rPr lang="es-CR" sz="2000" dirty="0">
                <a:solidFill>
                  <a:srgbClr val="002060"/>
                </a:solidFill>
              </a:rPr>
              <a:t>Plan – Presupuesto (MIDEPLAN-Hacienda</a:t>
            </a:r>
            <a:r>
              <a:rPr lang="es-CR" sz="2000" dirty="0" smtClean="0">
                <a:solidFill>
                  <a:srgbClr val="002060"/>
                </a:solidFill>
              </a:rPr>
              <a:t>).</a:t>
            </a:r>
          </a:p>
          <a:p>
            <a:pPr marL="342900" lvl="1" indent="-342900" algn="just" defTabSz="1066800" rtl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R" sz="2000" dirty="0" smtClean="0">
                <a:solidFill>
                  <a:srgbClr val="002060"/>
                </a:solidFill>
              </a:rPr>
              <a:t>Mayor y efectiva participación de otros actores de la sociedad.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2060"/>
                </a:solidFill>
              </a:rPr>
              <a:t>Introducir por primera vez en los </a:t>
            </a:r>
            <a:r>
              <a:rPr lang="es-MX" sz="2000" dirty="0">
                <a:solidFill>
                  <a:srgbClr val="002060"/>
                </a:solidFill>
              </a:rPr>
              <a:t>lineamientos</a:t>
            </a:r>
            <a:r>
              <a:rPr lang="es-CR" sz="2000" dirty="0">
                <a:solidFill>
                  <a:srgbClr val="002060"/>
                </a:solidFill>
              </a:rPr>
              <a:t>  técnicos y </a:t>
            </a:r>
            <a:r>
              <a:rPr lang="es-CR" sz="2000" dirty="0" smtClean="0">
                <a:solidFill>
                  <a:srgbClr val="002060"/>
                </a:solidFill>
              </a:rPr>
              <a:t>metodológicos </a:t>
            </a:r>
            <a:r>
              <a:rPr lang="es-CR" sz="2000" dirty="0">
                <a:solidFill>
                  <a:srgbClr val="002060"/>
                </a:solidFill>
              </a:rPr>
              <a:t>para la programación,  </a:t>
            </a:r>
            <a:r>
              <a:rPr lang="es-CR" sz="2000" dirty="0" smtClean="0">
                <a:solidFill>
                  <a:srgbClr val="002060"/>
                </a:solidFill>
              </a:rPr>
              <a:t>seguimiento y </a:t>
            </a:r>
            <a:r>
              <a:rPr lang="es-CR" sz="2000" dirty="0">
                <a:solidFill>
                  <a:srgbClr val="002060"/>
                </a:solidFill>
              </a:rPr>
              <a:t>evaluación </a:t>
            </a:r>
            <a:r>
              <a:rPr lang="es-CR" sz="2000" dirty="0" smtClean="0">
                <a:solidFill>
                  <a:srgbClr val="002060"/>
                </a:solidFill>
              </a:rPr>
              <a:t>de </a:t>
            </a:r>
            <a:r>
              <a:rPr lang="es-CR" sz="2000" dirty="0">
                <a:solidFill>
                  <a:srgbClr val="002060"/>
                </a:solidFill>
              </a:rPr>
              <a:t>sectores e instituciones del sector público, </a:t>
            </a:r>
            <a:r>
              <a:rPr lang="es-MX" sz="2000" dirty="0" smtClean="0">
                <a:solidFill>
                  <a:srgbClr val="002060"/>
                </a:solidFill>
              </a:rPr>
              <a:t>el </a:t>
            </a:r>
            <a:r>
              <a:rPr lang="es-MX" sz="2000" dirty="0">
                <a:solidFill>
                  <a:srgbClr val="002060"/>
                </a:solidFill>
              </a:rPr>
              <a:t>enfoque de género </a:t>
            </a:r>
            <a:r>
              <a:rPr lang="es-MX" sz="2000" dirty="0" smtClean="0">
                <a:solidFill>
                  <a:srgbClr val="002060"/>
                </a:solidFill>
              </a:rPr>
              <a:t>con el propósito de avanzar en mayor equidad (Comisión </a:t>
            </a:r>
            <a:r>
              <a:rPr lang="es-MX" sz="2000" dirty="0">
                <a:solidFill>
                  <a:srgbClr val="002060"/>
                </a:solidFill>
              </a:rPr>
              <a:t>Plan/presupuesto y el proyecto </a:t>
            </a:r>
            <a:r>
              <a:rPr lang="es-MX" sz="2000" dirty="0" smtClean="0">
                <a:solidFill>
                  <a:srgbClr val="002060"/>
                </a:solidFill>
              </a:rPr>
              <a:t>Equitativos).</a:t>
            </a:r>
            <a:endParaRPr lang="es-C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_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693110" cy="2618679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0072" y="4005064"/>
            <a:ext cx="8280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</a:pPr>
            <a:r>
              <a:rPr lang="es-CR" sz="4400" b="1" dirty="0" smtClean="0">
                <a:solidFill>
                  <a:srgbClr val="002F5C"/>
                </a:solidFill>
                <a:latin typeface="+mj-lt"/>
                <a:cs typeface="Arial"/>
              </a:rPr>
              <a:t>Muchas Gracias!</a:t>
            </a:r>
            <a:endParaRPr lang="es-CR" sz="4400" dirty="0" smtClean="0">
              <a:solidFill>
                <a:srgbClr val="002F5C"/>
              </a:solidFill>
              <a:latin typeface="+mj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77132" y="2996952"/>
            <a:ext cx="5006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</a:pPr>
            <a:r>
              <a:rPr lang="es-MX" sz="3200" b="1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Arial"/>
              </a:rPr>
              <a:t>http//www.mideplan.go.cr</a:t>
            </a:r>
            <a:endParaRPr lang="es-CR" sz="32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7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2"/>
            <a:ext cx="4892910" cy="191435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3310550" cy="38889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660661" cy="936104"/>
          </a:xfrm>
          <a:prstGeom prst="rect">
            <a:avLst/>
          </a:prstGeom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445872" y="1412776"/>
            <a:ext cx="842493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¿ QUÉ ES PLAN NACIONAL DE DESARROLLO?</a:t>
            </a:r>
            <a:endParaRPr lang="es-E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6 Forma"/>
          <p:cNvSpPr/>
          <p:nvPr/>
        </p:nvSpPr>
        <p:spPr>
          <a:xfrm>
            <a:off x="539552" y="2132856"/>
            <a:ext cx="8365908" cy="3988672"/>
          </a:xfrm>
          <a:prstGeom prst="leftRightRibbon">
            <a:avLst/>
          </a:prstGeom>
          <a:solidFill>
            <a:srgbClr val="0070C0"/>
          </a:solidFill>
          <a:ln>
            <a:solidFill>
              <a:srgbClr val="70717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8 Grupo"/>
          <p:cNvGrpSpPr/>
          <p:nvPr/>
        </p:nvGrpSpPr>
        <p:grpSpPr>
          <a:xfrm>
            <a:off x="1857363" y="3140968"/>
            <a:ext cx="2385822" cy="1543316"/>
            <a:chOff x="1168507" y="1575336"/>
            <a:chExt cx="3043452" cy="2222537"/>
          </a:xfrm>
        </p:grpSpPr>
        <p:sp>
          <p:nvSpPr>
            <p:cNvPr id="10" name="9 Rectángulo"/>
            <p:cNvSpPr/>
            <p:nvPr/>
          </p:nvSpPr>
          <p:spPr>
            <a:xfrm>
              <a:off x="1168507" y="1575336"/>
              <a:ext cx="3043452" cy="222253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168507" y="1575336"/>
              <a:ext cx="3043452" cy="2222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232" rIns="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Instrumento de planificación </a:t>
              </a:r>
              <a:r>
                <a:rPr lang="es-ES" sz="1600" b="1" kern="1200" dirty="0" smtClean="0">
                  <a:solidFill>
                    <a:srgbClr val="0000FF"/>
                  </a:solidFill>
                  <a:latin typeface="Calibri" pitchFamily="34" charset="0"/>
                </a:rPr>
                <a:t>que refleja las políticas públicas estratégicas,</a:t>
              </a:r>
              <a:r>
                <a:rPr lang="es-ES" sz="1600" b="1" kern="12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 para alcanzar los objetivos de desarrollo que mejoren el bienestar de la población.</a:t>
              </a:r>
              <a:endParaRPr lang="es-CR" sz="1600" b="1" kern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635896" y="2924944"/>
            <a:ext cx="4076832" cy="2344333"/>
            <a:chOff x="4283965" y="2367422"/>
            <a:chExt cx="5408774" cy="3157332"/>
          </a:xfrm>
        </p:grpSpPr>
        <p:sp>
          <p:nvSpPr>
            <p:cNvPr id="13" name="12 Rectángulo"/>
            <p:cNvSpPr/>
            <p:nvPr/>
          </p:nvSpPr>
          <p:spPr>
            <a:xfrm>
              <a:off x="4283965" y="2367422"/>
              <a:ext cx="3689167" cy="20785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6003572" y="3446213"/>
              <a:ext cx="3689167" cy="20785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232" rIns="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MIDEPLAN </a:t>
              </a:r>
              <a:r>
                <a:rPr lang="es-ES" sz="1600" b="1" kern="1200" dirty="0" smtClean="0">
                  <a:solidFill>
                    <a:srgbClr val="0000FF"/>
                  </a:solidFill>
                  <a:latin typeface="Calibri" pitchFamily="34" charset="0"/>
                </a:rPr>
                <a:t>es responsable </a:t>
              </a:r>
              <a:r>
                <a:rPr lang="es-ES" sz="1600" b="1" kern="1200" dirty="0" smtClean="0">
                  <a:solidFill>
                    <a:schemeClr val="bg1"/>
                  </a:solidFill>
                  <a:latin typeface="Calibri" pitchFamily="34" charset="0"/>
                </a:rPr>
                <a:t>de la </a:t>
              </a:r>
              <a:r>
                <a:rPr lang="es-ES" sz="1600" b="1" kern="12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elaboración en coordinación con las instituciones del Sistema Nacional de Planificación, según la Ley 5525 de Planificación.</a:t>
              </a:r>
              <a:endParaRPr lang="es-ES" sz="1600" b="1" kern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29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6910"/>
          </a:xfrm>
        </p:spPr>
        <p:txBody>
          <a:bodyPr/>
          <a:lstStyle/>
          <a:p>
            <a:r>
              <a:rPr lang="es-MX" sz="2800" b="1" dirty="0" smtClean="0">
                <a:latin typeface="+mj-lt"/>
              </a:rPr>
              <a:t>PLAN NACIONAL DE DESARROLLO</a:t>
            </a:r>
            <a:endParaRPr lang="es-CR" sz="2800" b="1" dirty="0">
              <a:latin typeface="+mj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354074"/>
              </p:ext>
            </p:extLst>
          </p:nvPr>
        </p:nvGraphicFramePr>
        <p:xfrm>
          <a:off x="467544" y="1412776"/>
          <a:ext cx="843528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9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539750" y="4149725"/>
            <a:ext cx="82184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18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18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800">
              <a:latin typeface="Arial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833078" y="1076770"/>
            <a:ext cx="7631832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¿</a:t>
            </a:r>
            <a:r>
              <a:rPr lang="es-ES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QUÉ NO ES EL PND</a:t>
            </a:r>
            <a:r>
              <a:rPr lang="es-E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?</a:t>
            </a:r>
            <a:endParaRPr lang="es-E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916881" y="2132856"/>
            <a:ext cx="78695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6575" eaLnBrk="1" hangingPunct="1">
              <a:buFont typeface="Wingdings" pitchFamily="2" charset="2"/>
              <a:buChar char="ü"/>
              <a:defRPr/>
            </a:pPr>
            <a:r>
              <a:rPr lang="es-MX" sz="2800" dirty="0" smtClean="0">
                <a:latin typeface="+mn-lt"/>
              </a:rPr>
              <a:t>El PND no es una enciclopedia de la gestión pública en Costa Rica</a:t>
            </a:r>
            <a:r>
              <a:rPr lang="es-MX" sz="2800" b="1" dirty="0" smtClean="0">
                <a:latin typeface="+mn-lt"/>
              </a:rPr>
              <a:t>. </a:t>
            </a:r>
            <a:r>
              <a:rPr lang="es-MX" sz="2800" dirty="0" smtClean="0">
                <a:latin typeface="+mn-lt"/>
              </a:rPr>
              <a:t> </a:t>
            </a:r>
          </a:p>
          <a:p>
            <a:pPr marL="0" indent="536575" eaLnBrk="1" hangingPunct="1">
              <a:buFont typeface="Wingdings" pitchFamily="2" charset="2"/>
              <a:buChar char="ü"/>
              <a:defRPr/>
            </a:pPr>
            <a:endParaRPr lang="es-MX" sz="2800" dirty="0" smtClean="0">
              <a:latin typeface="+mn-lt"/>
            </a:endParaRPr>
          </a:p>
          <a:p>
            <a:pPr marL="0" indent="536575" eaLnBrk="1" hangingPunct="1">
              <a:buFont typeface="Wingdings" pitchFamily="2" charset="2"/>
              <a:buChar char="ü"/>
              <a:defRPr/>
            </a:pPr>
            <a:r>
              <a:rPr lang="es-MX" sz="2800" b="1" dirty="0" smtClean="0">
                <a:latin typeface="+mn-lt"/>
              </a:rPr>
              <a:t>No</a:t>
            </a:r>
            <a:r>
              <a:rPr lang="es-MX" sz="2800" dirty="0" smtClean="0">
                <a:latin typeface="+mn-lt"/>
              </a:rPr>
              <a:t> es la suma de todos los planes:</a:t>
            </a:r>
          </a:p>
          <a:p>
            <a:pPr indent="644525" algn="just" eaLnBrk="1" hangingPunct="1">
              <a:defRPr/>
            </a:pPr>
            <a:r>
              <a:rPr lang="es-MX" sz="2800" dirty="0" smtClean="0">
                <a:latin typeface="+mn-lt"/>
              </a:rPr>
              <a:t>Operativos institucionales </a:t>
            </a:r>
          </a:p>
          <a:p>
            <a:pPr indent="644525" algn="just" eaLnBrk="1" hangingPunct="1">
              <a:defRPr/>
            </a:pPr>
            <a:r>
              <a:rPr lang="es-MX" sz="2800" dirty="0" smtClean="0">
                <a:latin typeface="+mn-lt"/>
              </a:rPr>
              <a:t>Regionales y cantonales </a:t>
            </a:r>
          </a:p>
          <a:p>
            <a:pPr indent="644525" algn="just" eaLnBrk="1" hangingPunct="1">
              <a:defRPr/>
            </a:pPr>
            <a:r>
              <a:rPr lang="es-MX" sz="2800" dirty="0" smtClean="0">
                <a:latin typeface="+mn-lt"/>
              </a:rPr>
              <a:t>Sectoriales </a:t>
            </a:r>
          </a:p>
          <a:p>
            <a:pPr indent="644525" algn="just" eaLnBrk="1" hangingPunct="1">
              <a:defRPr/>
            </a:pPr>
            <a:r>
              <a:rPr lang="es-MX" sz="2800" dirty="0" smtClean="0">
                <a:latin typeface="+mn-lt"/>
              </a:rPr>
              <a:t>Temáticos</a:t>
            </a:r>
          </a:p>
          <a:p>
            <a:pPr eaLnBrk="1" hangingPunct="1">
              <a:buFontTx/>
              <a:buNone/>
              <a:defRPr/>
            </a:pPr>
            <a:endParaRPr lang="es-MX" sz="2800" b="1" dirty="0" smtClean="0">
              <a:latin typeface="+mn-lt"/>
            </a:endParaRPr>
          </a:p>
          <a:p>
            <a:pPr eaLnBrk="1" hangingPunct="1">
              <a:defRPr/>
            </a:pPr>
            <a:endParaRPr lang="es-MX" sz="2800" b="1" dirty="0" smtClean="0">
              <a:latin typeface="+mn-lt"/>
            </a:endParaRPr>
          </a:p>
          <a:p>
            <a:pPr eaLnBrk="1" hangingPunct="1">
              <a:defRPr/>
            </a:pPr>
            <a:endParaRPr lang="es-E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3171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2060575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pic>
        <p:nvPicPr>
          <p:cNvPr id="6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168351" cy="119462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3528" y="136012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+mj-lt"/>
              </a:rPr>
              <a:t>PROCESO DE ELABORACIÓN    PND 2011-2014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87623" y="2420888"/>
            <a:ext cx="71646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+mj-lt"/>
              </a:rPr>
              <a:t>Actores y Momentos: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002060"/>
                </a:solidFill>
                <a:latin typeface="+mj-lt"/>
              </a:rPr>
              <a:t>MIDEPLAN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002060"/>
                </a:solidFill>
                <a:latin typeface="+mj-lt"/>
              </a:rPr>
              <a:t>MIDEPLAN-Rectorías Sectoriales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800" dirty="0">
                <a:solidFill>
                  <a:srgbClr val="002060"/>
                </a:solidFill>
                <a:latin typeface="+mj-lt"/>
              </a:rPr>
              <a:t>Rectorías </a:t>
            </a:r>
            <a:r>
              <a:rPr lang="es-MX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es-MX" sz="2800" dirty="0">
                <a:solidFill>
                  <a:srgbClr val="002060"/>
                </a:solidFill>
                <a:latin typeface="+mj-lt"/>
              </a:rPr>
              <a:t>Instituciones </a:t>
            </a:r>
            <a:r>
              <a:rPr lang="es-MX" sz="2800" dirty="0" smtClean="0">
                <a:solidFill>
                  <a:srgbClr val="002060"/>
                </a:solidFill>
                <a:latin typeface="+mj-lt"/>
              </a:rPr>
              <a:t>– MIDEPLAN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800" dirty="0">
                <a:solidFill>
                  <a:srgbClr val="002060"/>
                </a:solidFill>
                <a:latin typeface="+mj-lt"/>
              </a:rPr>
              <a:t>MIDEPLAN - Rectorías - Instituciones en Regiones - Municipalidades (gobierno local</a:t>
            </a:r>
            <a:r>
              <a:rPr lang="es-MX" sz="2800" dirty="0" smtClean="0">
                <a:solidFill>
                  <a:srgbClr val="002060"/>
                </a:solidFill>
                <a:latin typeface="+mj-lt"/>
              </a:rPr>
              <a:t>)</a:t>
            </a:r>
            <a:endParaRPr lang="es-CR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8632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589695"/>
              </p:ext>
            </p:extLst>
          </p:nvPr>
        </p:nvGraphicFramePr>
        <p:xfrm>
          <a:off x="179512" y="908720"/>
          <a:ext cx="85072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12370-0B15-4182-BEFA-7A939433ED77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539552" y="5661248"/>
            <a:ext cx="8208912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Producto:  Versión Preliminar de Propuesta por Sector de Acciones Estratégicas </a:t>
            </a:r>
          </a:p>
          <a:p>
            <a:pPr algn="ctr"/>
            <a:r>
              <a:rPr lang="es-MX" dirty="0" smtClean="0"/>
              <a:t>con metas y estimación presupuestaria </a:t>
            </a:r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886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+mj-lt"/>
              </a:rPr>
              <a:t>ACTORES Y MOMENTOS</a:t>
            </a:r>
          </a:p>
        </p:txBody>
      </p:sp>
    </p:spTree>
    <p:extLst>
      <p:ext uri="{BB962C8B-B14F-4D97-AF65-F5344CB8AC3E}">
        <p14:creationId xmlns:p14="http://schemas.microsoft.com/office/powerpoint/2010/main" val="33722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141FF7-CBD9-4BB1-ACAB-28BEFE4D1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8455B9-C557-4134-A49C-895301A16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95061A-99BB-4563-B967-915FA69D8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30BEA3-E890-4270-A11E-11AA33D83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135D1-2F04-439C-954E-9917D741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EA66AF-FA40-49F4-9D32-45C0A793F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C6133-A065-4638-9D25-FE475AE23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D58EE9-04A4-42A1-831B-5BDB0A900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B2B4D-CE39-4A13-8DB2-93B00B52B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060214"/>
              </p:ext>
            </p:extLst>
          </p:nvPr>
        </p:nvGraphicFramePr>
        <p:xfrm>
          <a:off x="272480" y="947861"/>
          <a:ext cx="8507288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12370-0B15-4182-BEFA-7A939433ED77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72480" y="5661248"/>
            <a:ext cx="4752528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Producto:  Matrices sectoriales oficialmente presentadas por la Rectoría con metas regionales </a:t>
            </a:r>
            <a:endParaRPr lang="es-CR" dirty="0"/>
          </a:p>
        </p:txBody>
      </p:sp>
      <p:sp>
        <p:nvSpPr>
          <p:cNvPr id="3" name="2 Rectángulo"/>
          <p:cNvSpPr/>
          <p:nvPr/>
        </p:nvSpPr>
        <p:spPr>
          <a:xfrm>
            <a:off x="272480" y="332656"/>
            <a:ext cx="4155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+mj-lt"/>
              </a:rPr>
              <a:t>ACTORES Y MOMENTOS</a:t>
            </a:r>
            <a:endParaRPr lang="es-MX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96136" y="5655121"/>
            <a:ext cx="2655912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Producto:  PND 2011-2014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866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141FF7-CBD9-4BB1-ACAB-28BEFE4D1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8455B9-C557-4134-A49C-895301A16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95061A-99BB-4563-B967-915FA69D8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30BEA3-E890-4270-A11E-11AA33D83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135D1-2F04-439C-954E-9917D741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EA66AF-FA40-49F4-9D32-45C0A793F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C6133-A065-4638-9D25-FE475AE23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D58EE9-04A4-42A1-831B-5BDB0A900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B2B4D-CE39-4A13-8DB2-93B00B52B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2428</Words>
  <Application>Microsoft Office PowerPoint</Application>
  <PresentationFormat>On-screen Show (4:3)</PresentationFormat>
  <Paragraphs>355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PLAN NACIONAL DE DESARROLLO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LINEAMIENTOS GENERALES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anavictoria.naranjo</dc:creator>
  <cp:lastModifiedBy>Ricardo</cp:lastModifiedBy>
  <cp:revision>567</cp:revision>
  <cp:lastPrinted>2012-07-16T18:57:41Z</cp:lastPrinted>
  <dcterms:created xsi:type="dcterms:W3CDTF">2010-02-23T14:41:04Z</dcterms:created>
  <dcterms:modified xsi:type="dcterms:W3CDTF">2013-04-09T17:50:34Z</dcterms:modified>
</cp:coreProperties>
</file>